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3" r:id="rId6"/>
    <p:sldId id="275" r:id="rId7"/>
    <p:sldId id="277" r:id="rId8"/>
    <p:sldId id="266" r:id="rId9"/>
    <p:sldId id="265" r:id="rId10"/>
    <p:sldId id="268" r:id="rId11"/>
    <p:sldId id="269" r:id="rId12"/>
    <p:sldId id="276" r:id="rId13"/>
    <p:sldId id="278" r:id="rId14"/>
    <p:sldId id="272" r:id="rId15"/>
  </p:sldIdLst>
  <p:sldSz cx="12192000" cy="6858000"/>
  <p:notesSz cx="9296400" cy="14782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04" autoAdjust="0"/>
  </p:normalViewPr>
  <p:slideViewPr>
    <p:cSldViewPr snapToGrid="0">
      <p:cViewPr varScale="1">
        <p:scale>
          <a:sx n="106" d="100"/>
          <a:sy n="106"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EE408-690E-D17C-ECE0-BFFE19D93C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7131C6C4-0CE6-DDAC-A0A6-CF1C72DDC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26E577D-5D39-F7FD-F22B-A4A3CDA0ABE4}"/>
              </a:ext>
            </a:extLst>
          </p:cNvPr>
          <p:cNvSpPr>
            <a:spLocks noGrp="1"/>
          </p:cNvSpPr>
          <p:nvPr>
            <p:ph type="dt" sz="half" idx="10"/>
          </p:nvPr>
        </p:nvSpPr>
        <p:spPr/>
        <p:txBody>
          <a:bodyPr/>
          <a:lstStyle/>
          <a:p>
            <a:fld id="{F5A5D618-9B57-4373-96A1-611BC07014B6}" type="datetimeFigureOut">
              <a:rPr lang="en-CA" smtClean="0"/>
              <a:t>2023-03-17</a:t>
            </a:fld>
            <a:endParaRPr lang="en-CA" dirty="0"/>
          </a:p>
        </p:txBody>
      </p:sp>
      <p:sp>
        <p:nvSpPr>
          <p:cNvPr id="5" name="Footer Placeholder 4">
            <a:extLst>
              <a:ext uri="{FF2B5EF4-FFF2-40B4-BE49-F238E27FC236}">
                <a16:creationId xmlns:a16="http://schemas.microsoft.com/office/drawing/2014/main" id="{3772FECD-7018-C743-CAF5-E45E0E3D416A}"/>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D13477D-7A80-7CA7-48C8-7FB92E32E686}"/>
              </a:ext>
            </a:extLst>
          </p:cNvPr>
          <p:cNvSpPr>
            <a:spLocks noGrp="1"/>
          </p:cNvSpPr>
          <p:nvPr>
            <p:ph type="sldNum" sz="quarter" idx="12"/>
          </p:nvPr>
        </p:nvSpPr>
        <p:spPr/>
        <p:txBody>
          <a:bodyPr/>
          <a:lstStyle/>
          <a:p>
            <a:fld id="{5D49EBFE-B08A-4D6D-9A0A-A23FDE915305}" type="slidenum">
              <a:rPr lang="en-CA" smtClean="0"/>
              <a:t>‹#›</a:t>
            </a:fld>
            <a:endParaRPr lang="en-CA" dirty="0"/>
          </a:p>
        </p:txBody>
      </p:sp>
    </p:spTree>
    <p:extLst>
      <p:ext uri="{BB962C8B-B14F-4D97-AF65-F5344CB8AC3E}">
        <p14:creationId xmlns:p14="http://schemas.microsoft.com/office/powerpoint/2010/main" val="216536845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F581-266D-4DB1-D920-7C77EE43F00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2F20A53-41C0-02A1-959B-193411E3DC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31E0A1C-E93C-9290-9AD9-2BD277A1983C}"/>
              </a:ext>
            </a:extLst>
          </p:cNvPr>
          <p:cNvSpPr>
            <a:spLocks noGrp="1"/>
          </p:cNvSpPr>
          <p:nvPr>
            <p:ph type="dt" sz="half" idx="10"/>
          </p:nvPr>
        </p:nvSpPr>
        <p:spPr/>
        <p:txBody>
          <a:bodyPr/>
          <a:lstStyle/>
          <a:p>
            <a:fld id="{F5A5D618-9B57-4373-96A1-611BC07014B6}" type="datetimeFigureOut">
              <a:rPr lang="en-CA" smtClean="0"/>
              <a:t>2023-03-17</a:t>
            </a:fld>
            <a:endParaRPr lang="en-CA" dirty="0"/>
          </a:p>
        </p:txBody>
      </p:sp>
      <p:sp>
        <p:nvSpPr>
          <p:cNvPr id="5" name="Footer Placeholder 4">
            <a:extLst>
              <a:ext uri="{FF2B5EF4-FFF2-40B4-BE49-F238E27FC236}">
                <a16:creationId xmlns:a16="http://schemas.microsoft.com/office/drawing/2014/main" id="{2E05C263-5DED-0B9E-8BC4-AEACD5FBC1F7}"/>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0732FE1C-C864-E4B9-5E67-A8F19D9FBEED}"/>
              </a:ext>
            </a:extLst>
          </p:cNvPr>
          <p:cNvSpPr>
            <a:spLocks noGrp="1"/>
          </p:cNvSpPr>
          <p:nvPr>
            <p:ph type="sldNum" sz="quarter" idx="12"/>
          </p:nvPr>
        </p:nvSpPr>
        <p:spPr/>
        <p:txBody>
          <a:bodyPr/>
          <a:lstStyle/>
          <a:p>
            <a:fld id="{5D49EBFE-B08A-4D6D-9A0A-A23FDE915305}" type="slidenum">
              <a:rPr lang="en-CA" smtClean="0"/>
              <a:t>‹#›</a:t>
            </a:fld>
            <a:endParaRPr lang="en-CA" dirty="0"/>
          </a:p>
        </p:txBody>
      </p:sp>
    </p:spTree>
    <p:extLst>
      <p:ext uri="{BB962C8B-B14F-4D97-AF65-F5344CB8AC3E}">
        <p14:creationId xmlns:p14="http://schemas.microsoft.com/office/powerpoint/2010/main" val="200477175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F20A89-0073-2381-AF02-31AFF462E3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0996124-F294-D34B-BAE3-BFF74FDFB3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C073C7-92F2-E1FB-4A63-C6D03BACF740}"/>
              </a:ext>
            </a:extLst>
          </p:cNvPr>
          <p:cNvSpPr>
            <a:spLocks noGrp="1"/>
          </p:cNvSpPr>
          <p:nvPr>
            <p:ph type="dt" sz="half" idx="10"/>
          </p:nvPr>
        </p:nvSpPr>
        <p:spPr/>
        <p:txBody>
          <a:bodyPr/>
          <a:lstStyle/>
          <a:p>
            <a:fld id="{F5A5D618-9B57-4373-96A1-611BC07014B6}" type="datetimeFigureOut">
              <a:rPr lang="en-CA" smtClean="0"/>
              <a:t>2023-03-17</a:t>
            </a:fld>
            <a:endParaRPr lang="en-CA" dirty="0"/>
          </a:p>
        </p:txBody>
      </p:sp>
      <p:sp>
        <p:nvSpPr>
          <p:cNvPr id="5" name="Footer Placeholder 4">
            <a:extLst>
              <a:ext uri="{FF2B5EF4-FFF2-40B4-BE49-F238E27FC236}">
                <a16:creationId xmlns:a16="http://schemas.microsoft.com/office/drawing/2014/main" id="{3D2ED81E-17AC-C3B4-063F-502BA22FA33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1F7F886-09D0-B8FF-CF41-EF788A080288}"/>
              </a:ext>
            </a:extLst>
          </p:cNvPr>
          <p:cNvSpPr>
            <a:spLocks noGrp="1"/>
          </p:cNvSpPr>
          <p:nvPr>
            <p:ph type="sldNum" sz="quarter" idx="12"/>
          </p:nvPr>
        </p:nvSpPr>
        <p:spPr/>
        <p:txBody>
          <a:bodyPr/>
          <a:lstStyle/>
          <a:p>
            <a:fld id="{5D49EBFE-B08A-4D6D-9A0A-A23FDE915305}" type="slidenum">
              <a:rPr lang="en-CA" smtClean="0"/>
              <a:t>‹#›</a:t>
            </a:fld>
            <a:endParaRPr lang="en-CA" dirty="0"/>
          </a:p>
        </p:txBody>
      </p:sp>
    </p:spTree>
    <p:extLst>
      <p:ext uri="{BB962C8B-B14F-4D97-AF65-F5344CB8AC3E}">
        <p14:creationId xmlns:p14="http://schemas.microsoft.com/office/powerpoint/2010/main" val="22266294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22ED-D2FE-CB00-8BA5-4EBB0FF0C18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E87E40E-FED5-8628-E4F5-29D786A5E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CF88FD2-6051-CA7A-72D0-6D69FA8B609D}"/>
              </a:ext>
            </a:extLst>
          </p:cNvPr>
          <p:cNvSpPr>
            <a:spLocks noGrp="1"/>
          </p:cNvSpPr>
          <p:nvPr>
            <p:ph type="dt" sz="half" idx="10"/>
          </p:nvPr>
        </p:nvSpPr>
        <p:spPr/>
        <p:txBody>
          <a:bodyPr/>
          <a:lstStyle/>
          <a:p>
            <a:fld id="{F5A5D618-9B57-4373-96A1-611BC07014B6}" type="datetimeFigureOut">
              <a:rPr lang="en-CA" smtClean="0"/>
              <a:t>2023-03-17</a:t>
            </a:fld>
            <a:endParaRPr lang="en-CA" dirty="0"/>
          </a:p>
        </p:txBody>
      </p:sp>
      <p:sp>
        <p:nvSpPr>
          <p:cNvPr id="5" name="Footer Placeholder 4">
            <a:extLst>
              <a:ext uri="{FF2B5EF4-FFF2-40B4-BE49-F238E27FC236}">
                <a16:creationId xmlns:a16="http://schemas.microsoft.com/office/drawing/2014/main" id="{A048782B-F426-4BFE-6C2D-57C04B146CC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4F13B7AF-92F1-07B9-53DB-68F44C421CF9}"/>
              </a:ext>
            </a:extLst>
          </p:cNvPr>
          <p:cNvSpPr>
            <a:spLocks noGrp="1"/>
          </p:cNvSpPr>
          <p:nvPr>
            <p:ph type="sldNum" sz="quarter" idx="12"/>
          </p:nvPr>
        </p:nvSpPr>
        <p:spPr/>
        <p:txBody>
          <a:bodyPr/>
          <a:lstStyle/>
          <a:p>
            <a:fld id="{5D49EBFE-B08A-4D6D-9A0A-A23FDE915305}" type="slidenum">
              <a:rPr lang="en-CA" smtClean="0"/>
              <a:t>‹#›</a:t>
            </a:fld>
            <a:endParaRPr lang="en-CA" dirty="0"/>
          </a:p>
        </p:txBody>
      </p:sp>
    </p:spTree>
    <p:extLst>
      <p:ext uri="{BB962C8B-B14F-4D97-AF65-F5344CB8AC3E}">
        <p14:creationId xmlns:p14="http://schemas.microsoft.com/office/powerpoint/2010/main" val="379798017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51B6-3980-2436-5001-B32BBE728B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0A060AA-E7A9-7511-E7E2-FDD98E417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53353F-EEFE-B244-27F5-1C5141E1EBD0}"/>
              </a:ext>
            </a:extLst>
          </p:cNvPr>
          <p:cNvSpPr>
            <a:spLocks noGrp="1"/>
          </p:cNvSpPr>
          <p:nvPr>
            <p:ph type="dt" sz="half" idx="10"/>
          </p:nvPr>
        </p:nvSpPr>
        <p:spPr/>
        <p:txBody>
          <a:bodyPr/>
          <a:lstStyle/>
          <a:p>
            <a:fld id="{F5A5D618-9B57-4373-96A1-611BC07014B6}" type="datetimeFigureOut">
              <a:rPr lang="en-CA" smtClean="0"/>
              <a:t>2023-03-17</a:t>
            </a:fld>
            <a:endParaRPr lang="en-CA" dirty="0"/>
          </a:p>
        </p:txBody>
      </p:sp>
      <p:sp>
        <p:nvSpPr>
          <p:cNvPr id="5" name="Footer Placeholder 4">
            <a:extLst>
              <a:ext uri="{FF2B5EF4-FFF2-40B4-BE49-F238E27FC236}">
                <a16:creationId xmlns:a16="http://schemas.microsoft.com/office/drawing/2014/main" id="{FF150827-45CD-9946-B270-2DF061ACA71F}"/>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3155CDD2-4542-A05B-6702-D57A3A7B2A6F}"/>
              </a:ext>
            </a:extLst>
          </p:cNvPr>
          <p:cNvSpPr>
            <a:spLocks noGrp="1"/>
          </p:cNvSpPr>
          <p:nvPr>
            <p:ph type="sldNum" sz="quarter" idx="12"/>
          </p:nvPr>
        </p:nvSpPr>
        <p:spPr/>
        <p:txBody>
          <a:bodyPr/>
          <a:lstStyle/>
          <a:p>
            <a:fld id="{5D49EBFE-B08A-4D6D-9A0A-A23FDE915305}" type="slidenum">
              <a:rPr lang="en-CA" smtClean="0"/>
              <a:t>‹#›</a:t>
            </a:fld>
            <a:endParaRPr lang="en-CA" dirty="0"/>
          </a:p>
        </p:txBody>
      </p:sp>
    </p:spTree>
    <p:extLst>
      <p:ext uri="{BB962C8B-B14F-4D97-AF65-F5344CB8AC3E}">
        <p14:creationId xmlns:p14="http://schemas.microsoft.com/office/powerpoint/2010/main" val="19012175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49DAF-7E13-E69F-CC3B-091B6BEAC39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FD141A4-B483-50FB-9EB1-3D4BF72A16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60768458-2433-9E1E-1B14-FC91CF2DE1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89BA12B-826B-A045-9DED-C481D5C9FAFE}"/>
              </a:ext>
            </a:extLst>
          </p:cNvPr>
          <p:cNvSpPr>
            <a:spLocks noGrp="1"/>
          </p:cNvSpPr>
          <p:nvPr>
            <p:ph type="dt" sz="half" idx="10"/>
          </p:nvPr>
        </p:nvSpPr>
        <p:spPr/>
        <p:txBody>
          <a:bodyPr/>
          <a:lstStyle/>
          <a:p>
            <a:fld id="{F5A5D618-9B57-4373-96A1-611BC07014B6}" type="datetimeFigureOut">
              <a:rPr lang="en-CA" smtClean="0"/>
              <a:t>2023-03-17</a:t>
            </a:fld>
            <a:endParaRPr lang="en-CA" dirty="0"/>
          </a:p>
        </p:txBody>
      </p:sp>
      <p:sp>
        <p:nvSpPr>
          <p:cNvPr id="6" name="Footer Placeholder 5">
            <a:extLst>
              <a:ext uri="{FF2B5EF4-FFF2-40B4-BE49-F238E27FC236}">
                <a16:creationId xmlns:a16="http://schemas.microsoft.com/office/drawing/2014/main" id="{0830244D-DC34-F06B-0678-2189EBB9B2E0}"/>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38C638C4-C802-FA4F-C975-1EB5B3628D24}"/>
              </a:ext>
            </a:extLst>
          </p:cNvPr>
          <p:cNvSpPr>
            <a:spLocks noGrp="1"/>
          </p:cNvSpPr>
          <p:nvPr>
            <p:ph type="sldNum" sz="quarter" idx="12"/>
          </p:nvPr>
        </p:nvSpPr>
        <p:spPr/>
        <p:txBody>
          <a:bodyPr/>
          <a:lstStyle/>
          <a:p>
            <a:fld id="{5D49EBFE-B08A-4D6D-9A0A-A23FDE915305}" type="slidenum">
              <a:rPr lang="en-CA" smtClean="0"/>
              <a:t>‹#›</a:t>
            </a:fld>
            <a:endParaRPr lang="en-CA" dirty="0"/>
          </a:p>
        </p:txBody>
      </p:sp>
    </p:spTree>
    <p:extLst>
      <p:ext uri="{BB962C8B-B14F-4D97-AF65-F5344CB8AC3E}">
        <p14:creationId xmlns:p14="http://schemas.microsoft.com/office/powerpoint/2010/main" val="123371304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A327-F77D-440E-549D-1C2E4F915A4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5491133-D41A-6EC1-6AA9-AC18F520F3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43CB90-25E1-4B7B-C874-A1A8C28D87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732645DB-A119-99F9-0E53-F0CF8E7DA8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488AC1-D325-5614-1A9D-52A72A6CE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EAD37D1-C107-0385-B603-6C0A64344029}"/>
              </a:ext>
            </a:extLst>
          </p:cNvPr>
          <p:cNvSpPr>
            <a:spLocks noGrp="1"/>
          </p:cNvSpPr>
          <p:nvPr>
            <p:ph type="dt" sz="half" idx="10"/>
          </p:nvPr>
        </p:nvSpPr>
        <p:spPr/>
        <p:txBody>
          <a:bodyPr/>
          <a:lstStyle/>
          <a:p>
            <a:fld id="{F5A5D618-9B57-4373-96A1-611BC07014B6}" type="datetimeFigureOut">
              <a:rPr lang="en-CA" smtClean="0"/>
              <a:t>2023-03-17</a:t>
            </a:fld>
            <a:endParaRPr lang="en-CA" dirty="0"/>
          </a:p>
        </p:txBody>
      </p:sp>
      <p:sp>
        <p:nvSpPr>
          <p:cNvPr id="8" name="Footer Placeholder 7">
            <a:extLst>
              <a:ext uri="{FF2B5EF4-FFF2-40B4-BE49-F238E27FC236}">
                <a16:creationId xmlns:a16="http://schemas.microsoft.com/office/drawing/2014/main" id="{C58B13A0-DC41-345B-696E-2A8F9FD71AE3}"/>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63B606A2-AADF-3C90-7E5C-C51329010BBE}"/>
              </a:ext>
            </a:extLst>
          </p:cNvPr>
          <p:cNvSpPr>
            <a:spLocks noGrp="1"/>
          </p:cNvSpPr>
          <p:nvPr>
            <p:ph type="sldNum" sz="quarter" idx="12"/>
          </p:nvPr>
        </p:nvSpPr>
        <p:spPr/>
        <p:txBody>
          <a:bodyPr/>
          <a:lstStyle/>
          <a:p>
            <a:fld id="{5D49EBFE-B08A-4D6D-9A0A-A23FDE915305}" type="slidenum">
              <a:rPr lang="en-CA" smtClean="0"/>
              <a:t>‹#›</a:t>
            </a:fld>
            <a:endParaRPr lang="en-CA" dirty="0"/>
          </a:p>
        </p:txBody>
      </p:sp>
    </p:spTree>
    <p:extLst>
      <p:ext uri="{BB962C8B-B14F-4D97-AF65-F5344CB8AC3E}">
        <p14:creationId xmlns:p14="http://schemas.microsoft.com/office/powerpoint/2010/main" val="316839746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9E6C2-6F8D-3528-79DC-FF96E793B71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66A6281-6491-3A31-2A18-25230D0AE4EC}"/>
              </a:ext>
            </a:extLst>
          </p:cNvPr>
          <p:cNvSpPr>
            <a:spLocks noGrp="1"/>
          </p:cNvSpPr>
          <p:nvPr>
            <p:ph type="dt" sz="half" idx="10"/>
          </p:nvPr>
        </p:nvSpPr>
        <p:spPr/>
        <p:txBody>
          <a:bodyPr/>
          <a:lstStyle/>
          <a:p>
            <a:fld id="{F5A5D618-9B57-4373-96A1-611BC07014B6}" type="datetimeFigureOut">
              <a:rPr lang="en-CA" smtClean="0"/>
              <a:t>2023-03-17</a:t>
            </a:fld>
            <a:endParaRPr lang="en-CA" dirty="0"/>
          </a:p>
        </p:txBody>
      </p:sp>
      <p:sp>
        <p:nvSpPr>
          <p:cNvPr id="4" name="Footer Placeholder 3">
            <a:extLst>
              <a:ext uri="{FF2B5EF4-FFF2-40B4-BE49-F238E27FC236}">
                <a16:creationId xmlns:a16="http://schemas.microsoft.com/office/drawing/2014/main" id="{0194FFAF-B8CE-A27C-28B9-E43F5871547B}"/>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3D5F003-9A55-D7E7-7219-BD1AC5A314D5}"/>
              </a:ext>
            </a:extLst>
          </p:cNvPr>
          <p:cNvSpPr>
            <a:spLocks noGrp="1"/>
          </p:cNvSpPr>
          <p:nvPr>
            <p:ph type="sldNum" sz="quarter" idx="12"/>
          </p:nvPr>
        </p:nvSpPr>
        <p:spPr/>
        <p:txBody>
          <a:bodyPr/>
          <a:lstStyle/>
          <a:p>
            <a:fld id="{5D49EBFE-B08A-4D6D-9A0A-A23FDE915305}" type="slidenum">
              <a:rPr lang="en-CA" smtClean="0"/>
              <a:t>‹#›</a:t>
            </a:fld>
            <a:endParaRPr lang="en-CA" dirty="0"/>
          </a:p>
        </p:txBody>
      </p:sp>
    </p:spTree>
    <p:extLst>
      <p:ext uri="{BB962C8B-B14F-4D97-AF65-F5344CB8AC3E}">
        <p14:creationId xmlns:p14="http://schemas.microsoft.com/office/powerpoint/2010/main" val="370009453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1808D0-01C4-A943-09D9-4415D52E6240}"/>
              </a:ext>
            </a:extLst>
          </p:cNvPr>
          <p:cNvSpPr>
            <a:spLocks noGrp="1"/>
          </p:cNvSpPr>
          <p:nvPr>
            <p:ph type="dt" sz="half" idx="10"/>
          </p:nvPr>
        </p:nvSpPr>
        <p:spPr/>
        <p:txBody>
          <a:bodyPr/>
          <a:lstStyle/>
          <a:p>
            <a:fld id="{F5A5D618-9B57-4373-96A1-611BC07014B6}" type="datetimeFigureOut">
              <a:rPr lang="en-CA" smtClean="0"/>
              <a:t>2023-03-17</a:t>
            </a:fld>
            <a:endParaRPr lang="en-CA" dirty="0"/>
          </a:p>
        </p:txBody>
      </p:sp>
      <p:sp>
        <p:nvSpPr>
          <p:cNvPr id="3" name="Footer Placeholder 2">
            <a:extLst>
              <a:ext uri="{FF2B5EF4-FFF2-40B4-BE49-F238E27FC236}">
                <a16:creationId xmlns:a16="http://schemas.microsoft.com/office/drawing/2014/main" id="{E242A71D-28F9-F592-5D98-4EBA4E4D8CCD}"/>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37F648B9-A52D-20CE-A6D7-1F7851B91E8E}"/>
              </a:ext>
            </a:extLst>
          </p:cNvPr>
          <p:cNvSpPr>
            <a:spLocks noGrp="1"/>
          </p:cNvSpPr>
          <p:nvPr>
            <p:ph type="sldNum" sz="quarter" idx="12"/>
          </p:nvPr>
        </p:nvSpPr>
        <p:spPr/>
        <p:txBody>
          <a:bodyPr/>
          <a:lstStyle/>
          <a:p>
            <a:fld id="{5D49EBFE-B08A-4D6D-9A0A-A23FDE915305}" type="slidenum">
              <a:rPr lang="en-CA" smtClean="0"/>
              <a:t>‹#›</a:t>
            </a:fld>
            <a:endParaRPr lang="en-CA" dirty="0"/>
          </a:p>
        </p:txBody>
      </p:sp>
    </p:spTree>
    <p:extLst>
      <p:ext uri="{BB962C8B-B14F-4D97-AF65-F5344CB8AC3E}">
        <p14:creationId xmlns:p14="http://schemas.microsoft.com/office/powerpoint/2010/main" val="251639377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96FBF-EFDE-40A1-EA3A-828570C0D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6A4538B-2B85-D4B9-FD37-758ADDDCEF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7172D25-9FA4-B0E5-2B17-59172514C1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375C6-585E-2381-0B2B-84F20BE98038}"/>
              </a:ext>
            </a:extLst>
          </p:cNvPr>
          <p:cNvSpPr>
            <a:spLocks noGrp="1"/>
          </p:cNvSpPr>
          <p:nvPr>
            <p:ph type="dt" sz="half" idx="10"/>
          </p:nvPr>
        </p:nvSpPr>
        <p:spPr/>
        <p:txBody>
          <a:bodyPr/>
          <a:lstStyle/>
          <a:p>
            <a:fld id="{F5A5D618-9B57-4373-96A1-611BC07014B6}" type="datetimeFigureOut">
              <a:rPr lang="en-CA" smtClean="0"/>
              <a:t>2023-03-17</a:t>
            </a:fld>
            <a:endParaRPr lang="en-CA" dirty="0"/>
          </a:p>
        </p:txBody>
      </p:sp>
      <p:sp>
        <p:nvSpPr>
          <p:cNvPr id="6" name="Footer Placeholder 5">
            <a:extLst>
              <a:ext uri="{FF2B5EF4-FFF2-40B4-BE49-F238E27FC236}">
                <a16:creationId xmlns:a16="http://schemas.microsoft.com/office/drawing/2014/main" id="{379DC7CB-BA55-BB29-BD20-8DF775132AD2}"/>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B17ED6CF-1CB0-C066-72EB-2869793060D5}"/>
              </a:ext>
            </a:extLst>
          </p:cNvPr>
          <p:cNvSpPr>
            <a:spLocks noGrp="1"/>
          </p:cNvSpPr>
          <p:nvPr>
            <p:ph type="sldNum" sz="quarter" idx="12"/>
          </p:nvPr>
        </p:nvSpPr>
        <p:spPr/>
        <p:txBody>
          <a:bodyPr/>
          <a:lstStyle/>
          <a:p>
            <a:fld id="{5D49EBFE-B08A-4D6D-9A0A-A23FDE915305}" type="slidenum">
              <a:rPr lang="en-CA" smtClean="0"/>
              <a:t>‹#›</a:t>
            </a:fld>
            <a:endParaRPr lang="en-CA" dirty="0"/>
          </a:p>
        </p:txBody>
      </p:sp>
    </p:spTree>
    <p:extLst>
      <p:ext uri="{BB962C8B-B14F-4D97-AF65-F5344CB8AC3E}">
        <p14:creationId xmlns:p14="http://schemas.microsoft.com/office/powerpoint/2010/main" val="277327836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A7974-ADA3-9417-27B0-2E7C768AE4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DB98B39-881E-9E9A-447F-57C903AD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32F6CB7F-4DA9-36BD-35DA-5164EA891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42346E-AAFA-DC3D-CF7C-1BAD468DFC0C}"/>
              </a:ext>
            </a:extLst>
          </p:cNvPr>
          <p:cNvSpPr>
            <a:spLocks noGrp="1"/>
          </p:cNvSpPr>
          <p:nvPr>
            <p:ph type="dt" sz="half" idx="10"/>
          </p:nvPr>
        </p:nvSpPr>
        <p:spPr/>
        <p:txBody>
          <a:bodyPr/>
          <a:lstStyle/>
          <a:p>
            <a:fld id="{F5A5D618-9B57-4373-96A1-611BC07014B6}" type="datetimeFigureOut">
              <a:rPr lang="en-CA" smtClean="0"/>
              <a:t>2023-03-17</a:t>
            </a:fld>
            <a:endParaRPr lang="en-CA" dirty="0"/>
          </a:p>
        </p:txBody>
      </p:sp>
      <p:sp>
        <p:nvSpPr>
          <p:cNvPr id="6" name="Footer Placeholder 5">
            <a:extLst>
              <a:ext uri="{FF2B5EF4-FFF2-40B4-BE49-F238E27FC236}">
                <a16:creationId xmlns:a16="http://schemas.microsoft.com/office/drawing/2014/main" id="{B39A49DE-7BAD-DA30-CFCA-7C068670A2BE}"/>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F3084C37-8F2D-3D55-63FB-6CB1E10ACE51}"/>
              </a:ext>
            </a:extLst>
          </p:cNvPr>
          <p:cNvSpPr>
            <a:spLocks noGrp="1"/>
          </p:cNvSpPr>
          <p:nvPr>
            <p:ph type="sldNum" sz="quarter" idx="12"/>
          </p:nvPr>
        </p:nvSpPr>
        <p:spPr/>
        <p:txBody>
          <a:bodyPr/>
          <a:lstStyle/>
          <a:p>
            <a:fld id="{5D49EBFE-B08A-4D6D-9A0A-A23FDE915305}" type="slidenum">
              <a:rPr lang="en-CA" smtClean="0"/>
              <a:t>‹#›</a:t>
            </a:fld>
            <a:endParaRPr lang="en-CA" dirty="0"/>
          </a:p>
        </p:txBody>
      </p:sp>
    </p:spTree>
    <p:extLst>
      <p:ext uri="{BB962C8B-B14F-4D97-AF65-F5344CB8AC3E}">
        <p14:creationId xmlns:p14="http://schemas.microsoft.com/office/powerpoint/2010/main" val="166326759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9A0606-753B-A1EE-F65D-1ABA93B33D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D00EBD3-886F-98EA-8A1B-86CBF73E9F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6423887-87F9-1E46-97AB-305345ABA6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5D618-9B57-4373-96A1-611BC07014B6}" type="datetimeFigureOut">
              <a:rPr lang="en-CA" smtClean="0"/>
              <a:t>2023-03-17</a:t>
            </a:fld>
            <a:endParaRPr lang="en-CA" dirty="0"/>
          </a:p>
        </p:txBody>
      </p:sp>
      <p:sp>
        <p:nvSpPr>
          <p:cNvPr id="5" name="Footer Placeholder 4">
            <a:extLst>
              <a:ext uri="{FF2B5EF4-FFF2-40B4-BE49-F238E27FC236}">
                <a16:creationId xmlns:a16="http://schemas.microsoft.com/office/drawing/2014/main" id="{316B14CA-DC4C-2F34-D315-C29A40278F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B8E29646-807B-3D29-CAD0-083EA96512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9EBFE-B08A-4D6D-9A0A-A23FDE915305}" type="slidenum">
              <a:rPr lang="en-CA" smtClean="0"/>
              <a:t>‹#›</a:t>
            </a:fld>
            <a:endParaRPr lang="en-CA" dirty="0"/>
          </a:p>
        </p:txBody>
      </p:sp>
    </p:spTree>
    <p:extLst>
      <p:ext uri="{BB962C8B-B14F-4D97-AF65-F5344CB8AC3E}">
        <p14:creationId xmlns:p14="http://schemas.microsoft.com/office/powerpoint/2010/main" val="1928872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png"/><Relationship Id="rId7" Type="http://schemas.openxmlformats.org/officeDocument/2006/relationships/image" Target="../media/image32.png"/><Relationship Id="rId12" Type="http://schemas.openxmlformats.org/officeDocument/2006/relationships/image" Target="../media/image35.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1.svg"/><Relationship Id="rId4" Type="http://schemas.openxmlformats.org/officeDocument/2006/relationships/image" Target="../media/image27.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f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png"/><Relationship Id="rId16"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32" y="5770880"/>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pic>
        <p:nvPicPr>
          <p:cNvPr id="24" name="Picture 23">
            <a:extLst>
              <a:ext uri="{FF2B5EF4-FFF2-40B4-BE49-F238E27FC236}">
                <a16:creationId xmlns:a16="http://schemas.microsoft.com/office/drawing/2014/main" id="{638238A6-5D07-629A-48D8-5E74AE1CA85B}"/>
              </a:ext>
            </a:extLst>
          </p:cNvPr>
          <p:cNvPicPr>
            <a:picLocks noChangeAspect="1"/>
          </p:cNvPicPr>
          <p:nvPr/>
        </p:nvPicPr>
        <p:blipFill>
          <a:blip r:embed="rId4">
            <a:alphaModFix amt="35000"/>
          </a:blip>
          <a:stretch>
            <a:fillRect/>
          </a:stretch>
        </p:blipFill>
        <p:spPr>
          <a:xfrm>
            <a:off x="0" y="0"/>
            <a:ext cx="12192000" cy="5738516"/>
          </a:xfrm>
          <a:prstGeom prst="rect">
            <a:avLst/>
          </a:prstGeom>
        </p:spPr>
      </p:pic>
      <p:sp>
        <p:nvSpPr>
          <p:cNvPr id="25" name="TextBox 24">
            <a:extLst>
              <a:ext uri="{FF2B5EF4-FFF2-40B4-BE49-F238E27FC236}">
                <a16:creationId xmlns:a16="http://schemas.microsoft.com/office/drawing/2014/main" id="{2B40B1DA-BBFE-239F-1821-D37516337E84}"/>
              </a:ext>
            </a:extLst>
          </p:cNvPr>
          <p:cNvSpPr txBox="1"/>
          <p:nvPr/>
        </p:nvSpPr>
        <p:spPr>
          <a:xfrm>
            <a:off x="1574800" y="142240"/>
            <a:ext cx="9357360" cy="5355312"/>
          </a:xfrm>
          <a:prstGeom prst="rect">
            <a:avLst/>
          </a:prstGeom>
          <a:solidFill>
            <a:schemeClr val="tx1">
              <a:alpha val="67843"/>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600" dirty="0">
                <a:solidFill>
                  <a:schemeClr val="accent2">
                    <a:lumMod val="60000"/>
                    <a:lumOff val="40000"/>
                  </a:schemeClr>
                </a:solidFill>
                <a:latin typeface="Arial Black" panose="020B0A04020102020204" pitchFamily="34" charset="0"/>
              </a:rPr>
              <a:t>WELCOME!</a:t>
            </a:r>
          </a:p>
          <a:p>
            <a:pPr algn="ctr"/>
            <a:endParaRPr lang="en-US" sz="3600" dirty="0">
              <a:latin typeface="Arial Black" panose="020B0A04020102020204" pitchFamily="34" charset="0"/>
            </a:endParaRPr>
          </a:p>
          <a:p>
            <a:pPr algn="ctr"/>
            <a:r>
              <a:rPr lang="en-US" sz="3600" dirty="0">
                <a:solidFill>
                  <a:schemeClr val="bg1"/>
                </a:solidFill>
                <a:latin typeface="Arial Black" panose="020B0A04020102020204" pitchFamily="34" charset="0"/>
              </a:rPr>
              <a:t>ONLINE PUBLIC INFORMATION CENTER #2</a:t>
            </a:r>
            <a:endParaRPr lang="en-US" sz="3600" dirty="0">
              <a:solidFill>
                <a:schemeClr val="accent3">
                  <a:lumMod val="50000"/>
                </a:schemeClr>
              </a:solidFill>
              <a:latin typeface="Arial Black" panose="020B0A04020102020204" pitchFamily="34" charset="0"/>
            </a:endParaRPr>
          </a:p>
          <a:p>
            <a:pPr algn="ctr"/>
            <a:endParaRPr lang="en-US" sz="3600" dirty="0">
              <a:latin typeface="Arial Black" panose="020B0A04020102020204" pitchFamily="34" charset="0"/>
            </a:endParaRPr>
          </a:p>
          <a:p>
            <a:pPr algn="ctr"/>
            <a:r>
              <a:rPr lang="en-US" sz="3600" dirty="0">
                <a:solidFill>
                  <a:schemeClr val="accent2">
                    <a:lumMod val="60000"/>
                    <a:lumOff val="40000"/>
                  </a:schemeClr>
                </a:solidFill>
                <a:latin typeface="Arial Black" panose="020B0A04020102020204" pitchFamily="34" charset="0"/>
              </a:rPr>
              <a:t>St. Ann’s Road Reconstruction </a:t>
            </a:r>
          </a:p>
          <a:p>
            <a:pPr algn="ctr"/>
            <a:r>
              <a:rPr lang="en-US" sz="3600" dirty="0">
                <a:solidFill>
                  <a:schemeClr val="accent2">
                    <a:lumMod val="60000"/>
                    <a:lumOff val="40000"/>
                  </a:schemeClr>
                </a:solidFill>
                <a:latin typeface="Arial Black" panose="020B0A04020102020204" pitchFamily="34" charset="0"/>
              </a:rPr>
              <a:t>Municipal Class Environmental Assessment </a:t>
            </a:r>
          </a:p>
          <a:p>
            <a:pPr algn="ctr"/>
            <a:r>
              <a:rPr lang="en-US" sz="3600" dirty="0">
                <a:solidFill>
                  <a:schemeClr val="accent2">
                    <a:lumMod val="60000"/>
                    <a:lumOff val="40000"/>
                  </a:schemeClr>
                </a:solidFill>
                <a:latin typeface="Arial Black" panose="020B0A04020102020204" pitchFamily="34" charset="0"/>
              </a:rPr>
              <a:t>March 29, 2023</a:t>
            </a:r>
          </a:p>
          <a:p>
            <a:endParaRPr lang="en-CA" dirty="0"/>
          </a:p>
        </p:txBody>
      </p:sp>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fld id="{34701503-B0C3-4604-B9EA-7CEBEC3ABF83}" type="slidenum">
              <a:rPr lang="en-CA" sz="5400" smtClean="0"/>
              <a:t>1</a:t>
            </a:fld>
            <a:endParaRPr lang="en-CA" sz="5400" dirty="0"/>
          </a:p>
        </p:txBody>
      </p:sp>
    </p:spTree>
    <p:extLst>
      <p:ext uri="{BB962C8B-B14F-4D97-AF65-F5344CB8AC3E}">
        <p14:creationId xmlns:p14="http://schemas.microsoft.com/office/powerpoint/2010/main" val="222567389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fld id="{34701503-B0C3-4604-B9EA-7CEBEC3ABF83}" type="slidenum">
              <a:rPr lang="en-CA" sz="5400" smtClean="0"/>
              <a:t>10</a:t>
            </a:fld>
            <a:endParaRPr lang="en-CA" sz="5400" dirty="0"/>
          </a:p>
        </p:txBody>
      </p:sp>
      <p:sp>
        <p:nvSpPr>
          <p:cNvPr id="6" name="TextBox 5">
            <a:extLst>
              <a:ext uri="{FF2B5EF4-FFF2-40B4-BE49-F238E27FC236}">
                <a16:creationId xmlns:a16="http://schemas.microsoft.com/office/drawing/2014/main" id="{AC589C53-1789-D7A5-1B30-B816FF16AE84}"/>
              </a:ext>
            </a:extLst>
          </p:cNvPr>
          <p:cNvSpPr txBox="1"/>
          <p:nvPr/>
        </p:nvSpPr>
        <p:spPr>
          <a:xfrm>
            <a:off x="170939" y="106207"/>
            <a:ext cx="9010836" cy="492443"/>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Evaluation Table: Socio-Economic Environment</a:t>
            </a:r>
            <a:endParaRPr lang="en-CA" sz="2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4EAE012-24F7-91CB-4346-9B909DF8C8AC}"/>
              </a:ext>
            </a:extLst>
          </p:cNvPr>
          <p:cNvSpPr txBox="1"/>
          <p:nvPr/>
        </p:nvSpPr>
        <p:spPr>
          <a:xfrm>
            <a:off x="0" y="1501518"/>
            <a:ext cx="11663214" cy="2708434"/>
          </a:xfrm>
          <a:prstGeom prst="rect">
            <a:avLst/>
          </a:prstGeom>
          <a:noFill/>
        </p:spPr>
        <p:txBody>
          <a:bodyPr wrap="square" rtlCol="0">
            <a:spAutoFit/>
          </a:bodyPr>
          <a:lstStyle/>
          <a:p>
            <a:r>
              <a:rPr lang="en-US" sz="2000" dirty="0"/>
              <a:t>	</a:t>
            </a:r>
          </a:p>
          <a:p>
            <a:endParaRPr lang="en-US" sz="2000" dirty="0"/>
          </a:p>
          <a:p>
            <a:endParaRPr lang="en-US" sz="2000" dirty="0"/>
          </a:p>
          <a:p>
            <a:endParaRPr lang="en-US" sz="2000" dirty="0"/>
          </a:p>
          <a:p>
            <a:endParaRPr lang="en-US" sz="2400" dirty="0"/>
          </a:p>
          <a:p>
            <a:endParaRPr lang="en-US" sz="2400" dirty="0"/>
          </a:p>
          <a:p>
            <a:endParaRPr lang="en-US" sz="2400" dirty="0"/>
          </a:p>
          <a:p>
            <a:pPr marL="285750" indent="-285750">
              <a:buFont typeface="Arial" panose="020B0604020202020204" pitchFamily="34" charset="0"/>
              <a:buChar char="•"/>
            </a:pPr>
            <a:endParaRPr lang="en-CA" dirty="0"/>
          </a:p>
        </p:txBody>
      </p:sp>
      <p:pic>
        <p:nvPicPr>
          <p:cNvPr id="15" name="Picture 14">
            <a:extLst>
              <a:ext uri="{FF2B5EF4-FFF2-40B4-BE49-F238E27FC236}">
                <a16:creationId xmlns:a16="http://schemas.microsoft.com/office/drawing/2014/main" id="{D1D6385C-36A8-F661-1861-D373595858EE}"/>
              </a:ext>
            </a:extLst>
          </p:cNvPr>
          <p:cNvPicPr>
            <a:picLocks noChangeAspect="1"/>
          </p:cNvPicPr>
          <p:nvPr/>
        </p:nvPicPr>
        <p:blipFill>
          <a:blip r:embed="rId4"/>
          <a:stretch>
            <a:fillRect/>
          </a:stretch>
        </p:blipFill>
        <p:spPr>
          <a:xfrm>
            <a:off x="7761226" y="119828"/>
            <a:ext cx="3423804" cy="805601"/>
          </a:xfrm>
          <a:prstGeom prst="rect">
            <a:avLst/>
          </a:prstGeom>
        </p:spPr>
      </p:pic>
      <p:graphicFrame>
        <p:nvGraphicFramePr>
          <p:cNvPr id="5" name="Table 7">
            <a:extLst>
              <a:ext uri="{FF2B5EF4-FFF2-40B4-BE49-F238E27FC236}">
                <a16:creationId xmlns:a16="http://schemas.microsoft.com/office/drawing/2014/main" id="{C5679709-1DA7-6216-D0BA-D5A15E344625}"/>
              </a:ext>
            </a:extLst>
          </p:cNvPr>
          <p:cNvGraphicFramePr>
            <a:graphicFrameLocks noGrp="1"/>
          </p:cNvGraphicFramePr>
          <p:nvPr/>
        </p:nvGraphicFramePr>
        <p:xfrm>
          <a:off x="170939" y="1011908"/>
          <a:ext cx="11805036" cy="4611714"/>
        </p:xfrm>
        <a:graphic>
          <a:graphicData uri="http://schemas.openxmlformats.org/drawingml/2006/table">
            <a:tbl>
              <a:tblPr firstRow="1" bandRow="1">
                <a:tableStyleId>{5C22544A-7EE6-4342-B048-85BDC9FD1C3A}</a:tableStyleId>
              </a:tblPr>
              <a:tblGrid>
                <a:gridCol w="1934086">
                  <a:extLst>
                    <a:ext uri="{9D8B030D-6E8A-4147-A177-3AD203B41FA5}">
                      <a16:colId xmlns:a16="http://schemas.microsoft.com/office/drawing/2014/main" val="503715294"/>
                    </a:ext>
                  </a:extLst>
                </a:gridCol>
                <a:gridCol w="2000926">
                  <a:extLst>
                    <a:ext uri="{9D8B030D-6E8A-4147-A177-3AD203B41FA5}">
                      <a16:colId xmlns:a16="http://schemas.microsoft.com/office/drawing/2014/main" val="219000559"/>
                    </a:ext>
                  </a:extLst>
                </a:gridCol>
                <a:gridCol w="1967506">
                  <a:extLst>
                    <a:ext uri="{9D8B030D-6E8A-4147-A177-3AD203B41FA5}">
                      <a16:colId xmlns:a16="http://schemas.microsoft.com/office/drawing/2014/main" val="472797684"/>
                    </a:ext>
                  </a:extLst>
                </a:gridCol>
                <a:gridCol w="1967506">
                  <a:extLst>
                    <a:ext uri="{9D8B030D-6E8A-4147-A177-3AD203B41FA5}">
                      <a16:colId xmlns:a16="http://schemas.microsoft.com/office/drawing/2014/main" val="1424391131"/>
                    </a:ext>
                  </a:extLst>
                </a:gridCol>
                <a:gridCol w="1967506">
                  <a:extLst>
                    <a:ext uri="{9D8B030D-6E8A-4147-A177-3AD203B41FA5}">
                      <a16:colId xmlns:a16="http://schemas.microsoft.com/office/drawing/2014/main" val="3270232411"/>
                    </a:ext>
                  </a:extLst>
                </a:gridCol>
                <a:gridCol w="1967506">
                  <a:extLst>
                    <a:ext uri="{9D8B030D-6E8A-4147-A177-3AD203B41FA5}">
                      <a16:colId xmlns:a16="http://schemas.microsoft.com/office/drawing/2014/main" val="566080482"/>
                    </a:ext>
                  </a:extLst>
                </a:gridCol>
              </a:tblGrid>
              <a:tr h="646699">
                <a:tc>
                  <a:txBody>
                    <a:bodyPr/>
                    <a:lstStyle/>
                    <a:p>
                      <a:endParaRPr lang="en-CA"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algn="ctr"/>
                      <a:r>
                        <a:rPr lang="en-CA" sz="1400" dirty="0">
                          <a:solidFill>
                            <a:schemeClr val="tx1"/>
                          </a:solidFill>
                        </a:rPr>
                        <a:t>1. Do Nothing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 7m Road</a:t>
                      </a:r>
                    </a:p>
                    <a:p>
                      <a:pPr algn="ctr"/>
                      <a:endParaRPr lang="en-CA"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 8.5m Road with Curb and Gutter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4. 8.5m Road without Curb and Gutter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5. 10m Road</a:t>
                      </a:r>
                    </a:p>
                    <a:p>
                      <a:pPr algn="ctr"/>
                      <a:endParaRPr lang="en-CA"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200733902"/>
                  </a:ext>
                </a:extLst>
              </a:tr>
              <a:tr h="646699">
                <a:tc>
                  <a:txBody>
                    <a:bodyPr/>
                    <a:lstStyle/>
                    <a:p>
                      <a:r>
                        <a:rPr lang="en-CA" sz="1400" b="1" dirty="0"/>
                        <a:t>Environmental Impact</a:t>
                      </a:r>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5487513"/>
                  </a:ext>
                </a:extLst>
              </a:tr>
              <a:tr h="714524">
                <a:tc>
                  <a:txBody>
                    <a:bodyPr/>
                    <a:lstStyle/>
                    <a:p>
                      <a:r>
                        <a:rPr lang="en-CA" sz="1400" b="1" dirty="0"/>
                        <a:t>Supports Local Growth and Development</a:t>
                      </a:r>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24936667"/>
                  </a:ext>
                </a:extLst>
              </a:tr>
              <a:tr h="646699">
                <a:tc>
                  <a:txBody>
                    <a:bodyPr/>
                    <a:lstStyle/>
                    <a:p>
                      <a:r>
                        <a:rPr lang="en-CA" sz="1400" b="1" dirty="0"/>
                        <a:t>Impact to Adjacent Properties</a:t>
                      </a:r>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224653"/>
                  </a:ext>
                </a:extLst>
              </a:tr>
              <a:tr h="646699">
                <a:tc>
                  <a:txBody>
                    <a:bodyPr/>
                    <a:lstStyle/>
                    <a:p>
                      <a:r>
                        <a:rPr lang="en-CA" sz="1400" b="1" dirty="0"/>
                        <a:t>ROW Availability</a:t>
                      </a:r>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00520282"/>
                  </a:ext>
                </a:extLst>
              </a:tr>
              <a:tr h="646699">
                <a:tc>
                  <a:txBody>
                    <a:bodyPr/>
                    <a:lstStyle/>
                    <a:p>
                      <a:r>
                        <a:rPr lang="en-CA" sz="1400" b="1" dirty="0"/>
                        <a:t>Utility Impact</a:t>
                      </a:r>
                    </a:p>
                  </a:txBody>
                  <a:tcPr marR="360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4146130"/>
                  </a:ext>
                </a:extLst>
              </a:tr>
              <a:tr h="646699">
                <a:tc>
                  <a:txBody>
                    <a:bodyPr/>
                    <a:lstStyle/>
                    <a:p>
                      <a:r>
                        <a:rPr lang="en-CA" sz="1400" b="1" dirty="0"/>
                        <a:t>Summary</a:t>
                      </a:r>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5108622"/>
                  </a:ext>
                </a:extLst>
              </a:tr>
            </a:tbl>
          </a:graphicData>
        </a:graphic>
      </p:graphicFrame>
      <p:pic>
        <p:nvPicPr>
          <p:cNvPr id="10" name="Graphic 9" descr="Harvey Balls 0% with solid fill">
            <a:extLst>
              <a:ext uri="{FF2B5EF4-FFF2-40B4-BE49-F238E27FC236}">
                <a16:creationId xmlns:a16="http://schemas.microsoft.com/office/drawing/2014/main" id="{E6CD2C18-7B2C-5116-0484-CE0CEF3765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31694" y="1758367"/>
            <a:ext cx="365760" cy="365760"/>
          </a:xfrm>
          <a:prstGeom prst="rect">
            <a:avLst/>
          </a:prstGeom>
        </p:spPr>
      </p:pic>
      <p:pic>
        <p:nvPicPr>
          <p:cNvPr id="19" name="Graphic 18" descr="Harvey Balls 50% with solid fill">
            <a:extLst>
              <a:ext uri="{FF2B5EF4-FFF2-40B4-BE49-F238E27FC236}">
                <a16:creationId xmlns:a16="http://schemas.microsoft.com/office/drawing/2014/main" id="{B3578128-1AF7-E975-46FA-F53416C56D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5248" y="1793055"/>
            <a:ext cx="365760" cy="365760"/>
          </a:xfrm>
          <a:prstGeom prst="rect">
            <a:avLst/>
          </a:prstGeom>
        </p:spPr>
      </p:pic>
      <p:pic>
        <p:nvPicPr>
          <p:cNvPr id="21" name="Graphic 20" descr="Harvey Balls 100% with solid fill">
            <a:extLst>
              <a:ext uri="{FF2B5EF4-FFF2-40B4-BE49-F238E27FC236}">
                <a16:creationId xmlns:a16="http://schemas.microsoft.com/office/drawing/2014/main" id="{D607E645-8EFA-8C17-08B3-6C3EAEB9F0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18802" y="1777817"/>
            <a:ext cx="365760" cy="365760"/>
          </a:xfrm>
          <a:prstGeom prst="rect">
            <a:avLst/>
          </a:prstGeom>
        </p:spPr>
      </p:pic>
      <p:pic>
        <p:nvPicPr>
          <p:cNvPr id="23" name="Graphic 22" descr="Harvey Balls 100% with solid fill">
            <a:extLst>
              <a:ext uri="{FF2B5EF4-FFF2-40B4-BE49-F238E27FC236}">
                <a16:creationId xmlns:a16="http://schemas.microsoft.com/office/drawing/2014/main" id="{4CA6DC4C-7D13-D744-239B-3B21CDDAE65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00986" y="1799474"/>
            <a:ext cx="365760" cy="365760"/>
          </a:xfrm>
          <a:prstGeom prst="rect">
            <a:avLst/>
          </a:prstGeom>
        </p:spPr>
      </p:pic>
      <p:pic>
        <p:nvPicPr>
          <p:cNvPr id="24" name="Graphic 23" descr="Harvey Balls 50% with solid fill">
            <a:extLst>
              <a:ext uri="{FF2B5EF4-FFF2-40B4-BE49-F238E27FC236}">
                <a16:creationId xmlns:a16="http://schemas.microsoft.com/office/drawing/2014/main" id="{DBB1225B-9076-B2C2-52C3-11C88E66E4D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98895" y="1758367"/>
            <a:ext cx="365760" cy="365760"/>
          </a:xfrm>
          <a:prstGeom prst="rect">
            <a:avLst/>
          </a:prstGeom>
        </p:spPr>
      </p:pic>
      <p:pic>
        <p:nvPicPr>
          <p:cNvPr id="25" name="Graphic 24" descr="Harvey Balls 50% with solid fill">
            <a:extLst>
              <a:ext uri="{FF2B5EF4-FFF2-40B4-BE49-F238E27FC236}">
                <a16:creationId xmlns:a16="http://schemas.microsoft.com/office/drawing/2014/main" id="{96D36587-2FDA-B0F3-681A-BD50ACA777E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00986" y="2471964"/>
            <a:ext cx="365760" cy="365760"/>
          </a:xfrm>
          <a:prstGeom prst="rect">
            <a:avLst/>
          </a:prstGeom>
        </p:spPr>
      </p:pic>
      <p:pic>
        <p:nvPicPr>
          <p:cNvPr id="27" name="Graphic 26" descr="Harvey Balls 50% with solid fill">
            <a:extLst>
              <a:ext uri="{FF2B5EF4-FFF2-40B4-BE49-F238E27FC236}">
                <a16:creationId xmlns:a16="http://schemas.microsoft.com/office/drawing/2014/main" id="{DAA66033-0AC1-CD25-BA04-6709918F3C2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4332" y="2487457"/>
            <a:ext cx="365760" cy="365760"/>
          </a:xfrm>
          <a:prstGeom prst="rect">
            <a:avLst/>
          </a:prstGeom>
        </p:spPr>
      </p:pic>
      <p:pic>
        <p:nvPicPr>
          <p:cNvPr id="28" name="Graphic 27" descr="Harvey Balls 50% with solid fill">
            <a:extLst>
              <a:ext uri="{FF2B5EF4-FFF2-40B4-BE49-F238E27FC236}">
                <a16:creationId xmlns:a16="http://schemas.microsoft.com/office/drawing/2014/main" id="{4179087F-B577-1797-550F-7DB39C623E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000824" y="2477049"/>
            <a:ext cx="365760" cy="365760"/>
          </a:xfrm>
          <a:prstGeom prst="rect">
            <a:avLst/>
          </a:prstGeom>
        </p:spPr>
      </p:pic>
      <p:pic>
        <p:nvPicPr>
          <p:cNvPr id="29" name="Graphic 28" descr="Harvey Balls 50% with solid fill">
            <a:extLst>
              <a:ext uri="{FF2B5EF4-FFF2-40B4-BE49-F238E27FC236}">
                <a16:creationId xmlns:a16="http://schemas.microsoft.com/office/drawing/2014/main" id="{61C7D5AE-AE45-D4D9-7DAA-69DB249425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969283" y="2456709"/>
            <a:ext cx="365760" cy="365760"/>
          </a:xfrm>
          <a:prstGeom prst="rect">
            <a:avLst/>
          </a:prstGeom>
        </p:spPr>
      </p:pic>
      <p:pic>
        <p:nvPicPr>
          <p:cNvPr id="30" name="Graphic 29" descr="Harvey Balls 100% with solid fill">
            <a:extLst>
              <a:ext uri="{FF2B5EF4-FFF2-40B4-BE49-F238E27FC236}">
                <a16:creationId xmlns:a16="http://schemas.microsoft.com/office/drawing/2014/main" id="{080D929C-4350-E21B-DCD0-9DF08D4FB8D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18802" y="3166816"/>
            <a:ext cx="365760" cy="365760"/>
          </a:xfrm>
          <a:prstGeom prst="rect">
            <a:avLst/>
          </a:prstGeom>
        </p:spPr>
      </p:pic>
      <p:pic>
        <p:nvPicPr>
          <p:cNvPr id="31" name="Graphic 30" descr="Harvey Balls 100% with solid fill">
            <a:extLst>
              <a:ext uri="{FF2B5EF4-FFF2-40B4-BE49-F238E27FC236}">
                <a16:creationId xmlns:a16="http://schemas.microsoft.com/office/drawing/2014/main" id="{703D0405-5550-7B74-0B17-6FD63BA095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00986" y="3220205"/>
            <a:ext cx="365760" cy="365760"/>
          </a:xfrm>
          <a:prstGeom prst="rect">
            <a:avLst/>
          </a:prstGeom>
        </p:spPr>
      </p:pic>
      <p:pic>
        <p:nvPicPr>
          <p:cNvPr id="32" name="Graphic 31" descr="Harvey Balls 0% with solid fill">
            <a:extLst>
              <a:ext uri="{FF2B5EF4-FFF2-40B4-BE49-F238E27FC236}">
                <a16:creationId xmlns:a16="http://schemas.microsoft.com/office/drawing/2014/main" id="{40E85017-25B7-0DFC-F35A-2FEB2985914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4332" y="3218143"/>
            <a:ext cx="365760" cy="365760"/>
          </a:xfrm>
          <a:prstGeom prst="rect">
            <a:avLst/>
          </a:prstGeom>
        </p:spPr>
      </p:pic>
      <p:pic>
        <p:nvPicPr>
          <p:cNvPr id="33" name="Graphic 32" descr="Harvey Balls 0% with solid fill">
            <a:extLst>
              <a:ext uri="{FF2B5EF4-FFF2-40B4-BE49-F238E27FC236}">
                <a16:creationId xmlns:a16="http://schemas.microsoft.com/office/drawing/2014/main" id="{BC26DF5A-CEAC-0F26-B565-06F4789581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02150" y="3171115"/>
            <a:ext cx="365760" cy="365760"/>
          </a:xfrm>
          <a:prstGeom prst="rect">
            <a:avLst/>
          </a:prstGeom>
        </p:spPr>
      </p:pic>
      <p:pic>
        <p:nvPicPr>
          <p:cNvPr id="35" name="Graphic 34" descr="Harvey Balls 100% with solid fill">
            <a:extLst>
              <a:ext uri="{FF2B5EF4-FFF2-40B4-BE49-F238E27FC236}">
                <a16:creationId xmlns:a16="http://schemas.microsoft.com/office/drawing/2014/main" id="{EB23AFFA-D2B2-259A-91F9-85A626B8C64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18802" y="3876963"/>
            <a:ext cx="365760" cy="365760"/>
          </a:xfrm>
          <a:prstGeom prst="rect">
            <a:avLst/>
          </a:prstGeom>
        </p:spPr>
      </p:pic>
      <p:pic>
        <p:nvPicPr>
          <p:cNvPr id="36" name="Graphic 35" descr="Harvey Balls 100% with solid fill">
            <a:extLst>
              <a:ext uri="{FF2B5EF4-FFF2-40B4-BE49-F238E27FC236}">
                <a16:creationId xmlns:a16="http://schemas.microsoft.com/office/drawing/2014/main" id="{44E8EA0A-DE92-1233-1BA1-022EACEB19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14907" y="3888223"/>
            <a:ext cx="365760" cy="365760"/>
          </a:xfrm>
          <a:prstGeom prst="rect">
            <a:avLst/>
          </a:prstGeom>
        </p:spPr>
      </p:pic>
      <p:pic>
        <p:nvPicPr>
          <p:cNvPr id="37" name="Graphic 36" descr="Harvey Balls 0% with solid fill">
            <a:extLst>
              <a:ext uri="{FF2B5EF4-FFF2-40B4-BE49-F238E27FC236}">
                <a16:creationId xmlns:a16="http://schemas.microsoft.com/office/drawing/2014/main" id="{7D86E233-215A-172B-DF32-1205C7D04A0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0053" y="3865187"/>
            <a:ext cx="365760" cy="365760"/>
          </a:xfrm>
          <a:prstGeom prst="rect">
            <a:avLst/>
          </a:prstGeom>
        </p:spPr>
      </p:pic>
      <p:pic>
        <p:nvPicPr>
          <p:cNvPr id="38" name="Graphic 37" descr="Harvey Balls 0% with solid fill">
            <a:extLst>
              <a:ext uri="{FF2B5EF4-FFF2-40B4-BE49-F238E27FC236}">
                <a16:creationId xmlns:a16="http://schemas.microsoft.com/office/drawing/2014/main" id="{66C817AD-834C-BFA2-07A1-C041CE6615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10727" y="3835937"/>
            <a:ext cx="365760" cy="365760"/>
          </a:xfrm>
          <a:prstGeom prst="rect">
            <a:avLst/>
          </a:prstGeom>
        </p:spPr>
      </p:pic>
      <p:pic>
        <p:nvPicPr>
          <p:cNvPr id="40" name="Graphic 39" descr="Harvey Balls 100% with solid fill">
            <a:extLst>
              <a:ext uri="{FF2B5EF4-FFF2-40B4-BE49-F238E27FC236}">
                <a16:creationId xmlns:a16="http://schemas.microsoft.com/office/drawing/2014/main" id="{0CDB1213-056F-5CD2-2A52-E98BDBE0E5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16355" y="4441776"/>
            <a:ext cx="365760" cy="365760"/>
          </a:xfrm>
          <a:prstGeom prst="rect">
            <a:avLst/>
          </a:prstGeom>
        </p:spPr>
      </p:pic>
      <p:pic>
        <p:nvPicPr>
          <p:cNvPr id="41" name="Graphic 40" descr="Harvey Balls 50% with solid fill">
            <a:extLst>
              <a:ext uri="{FF2B5EF4-FFF2-40B4-BE49-F238E27FC236}">
                <a16:creationId xmlns:a16="http://schemas.microsoft.com/office/drawing/2014/main" id="{C0C003C1-C94C-6B3B-CFBA-75DDDE7DF9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14907" y="4454337"/>
            <a:ext cx="365760" cy="365760"/>
          </a:xfrm>
          <a:prstGeom prst="rect">
            <a:avLst/>
          </a:prstGeom>
        </p:spPr>
      </p:pic>
      <p:pic>
        <p:nvPicPr>
          <p:cNvPr id="42" name="Graphic 41" descr="Harvey Balls 0% with solid fill">
            <a:extLst>
              <a:ext uri="{FF2B5EF4-FFF2-40B4-BE49-F238E27FC236}">
                <a16:creationId xmlns:a16="http://schemas.microsoft.com/office/drawing/2014/main" id="{23A7B221-EB41-4A80-C401-F830703906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78627" y="4460687"/>
            <a:ext cx="365760" cy="365760"/>
          </a:xfrm>
          <a:prstGeom prst="rect">
            <a:avLst/>
          </a:prstGeom>
        </p:spPr>
      </p:pic>
      <p:pic>
        <p:nvPicPr>
          <p:cNvPr id="43" name="Graphic 42" descr="Harvey Balls 0% with solid fill">
            <a:extLst>
              <a:ext uri="{FF2B5EF4-FFF2-40B4-BE49-F238E27FC236}">
                <a16:creationId xmlns:a16="http://schemas.microsoft.com/office/drawing/2014/main" id="{1725EC05-5B68-A20C-0470-773563AED6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10727" y="4441776"/>
            <a:ext cx="365760" cy="365760"/>
          </a:xfrm>
          <a:prstGeom prst="rect">
            <a:avLst/>
          </a:prstGeom>
        </p:spPr>
      </p:pic>
      <p:pic>
        <p:nvPicPr>
          <p:cNvPr id="49" name="Graphic 48" descr="Harvey Balls 0% with solid fill">
            <a:extLst>
              <a:ext uri="{FF2B5EF4-FFF2-40B4-BE49-F238E27FC236}">
                <a16:creationId xmlns:a16="http://schemas.microsoft.com/office/drawing/2014/main" id="{AF904842-1BE7-0B78-DABB-F5FC00BF3F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4677" y="4479816"/>
            <a:ext cx="365760" cy="365760"/>
          </a:xfrm>
          <a:prstGeom prst="rect">
            <a:avLst/>
          </a:prstGeom>
        </p:spPr>
      </p:pic>
      <p:pic>
        <p:nvPicPr>
          <p:cNvPr id="50" name="Graphic 49" descr="Harvey Balls 0% with solid fill">
            <a:extLst>
              <a:ext uri="{FF2B5EF4-FFF2-40B4-BE49-F238E27FC236}">
                <a16:creationId xmlns:a16="http://schemas.microsoft.com/office/drawing/2014/main" id="{177E13AD-B509-3F46-949A-A1224D7565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8895" y="3796244"/>
            <a:ext cx="365760" cy="365760"/>
          </a:xfrm>
          <a:prstGeom prst="rect">
            <a:avLst/>
          </a:prstGeom>
        </p:spPr>
      </p:pic>
      <p:pic>
        <p:nvPicPr>
          <p:cNvPr id="51" name="Graphic 50" descr="Harvey Balls 0% with solid fill">
            <a:extLst>
              <a:ext uri="{FF2B5EF4-FFF2-40B4-BE49-F238E27FC236}">
                <a16:creationId xmlns:a16="http://schemas.microsoft.com/office/drawing/2014/main" id="{DE438674-7D1B-168D-1C27-7EF8DE76C0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87905" y="3173457"/>
            <a:ext cx="365760" cy="365760"/>
          </a:xfrm>
          <a:prstGeom prst="rect">
            <a:avLst/>
          </a:prstGeom>
        </p:spPr>
      </p:pic>
      <p:pic>
        <p:nvPicPr>
          <p:cNvPr id="52" name="Graphic 51" descr="Close with solid fill">
            <a:extLst>
              <a:ext uri="{FF2B5EF4-FFF2-40B4-BE49-F238E27FC236}">
                <a16:creationId xmlns:a16="http://schemas.microsoft.com/office/drawing/2014/main" id="{18870ABA-8F14-0637-7E75-CA8B603D218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32547" y="2504349"/>
            <a:ext cx="333375" cy="333375"/>
          </a:xfrm>
          <a:prstGeom prst="rect">
            <a:avLst/>
          </a:prstGeom>
        </p:spPr>
      </p:pic>
      <p:pic>
        <p:nvPicPr>
          <p:cNvPr id="53" name="Graphic 52" descr="Harvey Balls 100% with solid fill">
            <a:extLst>
              <a:ext uri="{FF2B5EF4-FFF2-40B4-BE49-F238E27FC236}">
                <a16:creationId xmlns:a16="http://schemas.microsoft.com/office/drawing/2014/main" id="{44B9C972-A84C-1A3B-5460-2A515E868D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15680" y="5116972"/>
            <a:ext cx="365760" cy="365760"/>
          </a:xfrm>
          <a:prstGeom prst="rect">
            <a:avLst/>
          </a:prstGeom>
        </p:spPr>
      </p:pic>
      <p:pic>
        <p:nvPicPr>
          <p:cNvPr id="54" name="Graphic 53" descr="Harvey Balls 100% with solid fill">
            <a:extLst>
              <a:ext uri="{FF2B5EF4-FFF2-40B4-BE49-F238E27FC236}">
                <a16:creationId xmlns:a16="http://schemas.microsoft.com/office/drawing/2014/main" id="{789B20C4-7657-4333-75F5-73BD89038B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14907" y="5116972"/>
            <a:ext cx="365760" cy="365760"/>
          </a:xfrm>
          <a:prstGeom prst="rect">
            <a:avLst/>
          </a:prstGeom>
        </p:spPr>
      </p:pic>
      <p:pic>
        <p:nvPicPr>
          <p:cNvPr id="55" name="Graphic 54" descr="Harvey Balls 0% with solid fill">
            <a:extLst>
              <a:ext uri="{FF2B5EF4-FFF2-40B4-BE49-F238E27FC236}">
                <a16:creationId xmlns:a16="http://schemas.microsoft.com/office/drawing/2014/main" id="{02D9BCED-D89E-625A-3175-6A26C5F3393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14134" y="5116972"/>
            <a:ext cx="365760" cy="365760"/>
          </a:xfrm>
          <a:prstGeom prst="rect">
            <a:avLst/>
          </a:prstGeom>
        </p:spPr>
      </p:pic>
      <p:pic>
        <p:nvPicPr>
          <p:cNvPr id="56" name="Graphic 55" descr="Harvey Balls 0% with solid fill">
            <a:extLst>
              <a:ext uri="{FF2B5EF4-FFF2-40B4-BE49-F238E27FC236}">
                <a16:creationId xmlns:a16="http://schemas.microsoft.com/office/drawing/2014/main" id="{73F83D15-0BCE-E893-177B-2C2F838DF67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10727" y="5074323"/>
            <a:ext cx="365760" cy="365760"/>
          </a:xfrm>
          <a:prstGeom prst="rect">
            <a:avLst/>
          </a:prstGeom>
        </p:spPr>
      </p:pic>
      <p:pic>
        <p:nvPicPr>
          <p:cNvPr id="57" name="Graphic 56" descr="Harvey Balls 0% with solid fill">
            <a:extLst>
              <a:ext uri="{FF2B5EF4-FFF2-40B4-BE49-F238E27FC236}">
                <a16:creationId xmlns:a16="http://schemas.microsoft.com/office/drawing/2014/main" id="{A66CB36B-B626-4CF9-B211-224F9350F7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94677" y="5112363"/>
            <a:ext cx="365760" cy="365760"/>
          </a:xfrm>
          <a:prstGeom prst="rect">
            <a:avLst/>
          </a:prstGeom>
        </p:spPr>
      </p:pic>
    </p:spTree>
    <p:extLst>
      <p:ext uri="{BB962C8B-B14F-4D97-AF65-F5344CB8AC3E}">
        <p14:creationId xmlns:p14="http://schemas.microsoft.com/office/powerpoint/2010/main" val="226120321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fld id="{34701503-B0C3-4604-B9EA-7CEBEC3ABF83}" type="slidenum">
              <a:rPr lang="en-CA" sz="5400" smtClean="0"/>
              <a:t>11</a:t>
            </a:fld>
            <a:endParaRPr lang="en-CA" sz="5400" dirty="0"/>
          </a:p>
        </p:txBody>
      </p:sp>
      <p:sp>
        <p:nvSpPr>
          <p:cNvPr id="6" name="TextBox 5">
            <a:extLst>
              <a:ext uri="{FF2B5EF4-FFF2-40B4-BE49-F238E27FC236}">
                <a16:creationId xmlns:a16="http://schemas.microsoft.com/office/drawing/2014/main" id="{AC589C53-1789-D7A5-1B30-B816FF16AE84}"/>
              </a:ext>
            </a:extLst>
          </p:cNvPr>
          <p:cNvSpPr txBox="1"/>
          <p:nvPr/>
        </p:nvSpPr>
        <p:spPr>
          <a:xfrm>
            <a:off x="170939" y="106207"/>
            <a:ext cx="9010836"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Evaluation Table: Cost</a:t>
            </a:r>
            <a:endParaRPr lang="en-CA" sz="28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4EAE012-24F7-91CB-4346-9B909DF8C8AC}"/>
              </a:ext>
            </a:extLst>
          </p:cNvPr>
          <p:cNvSpPr txBox="1"/>
          <p:nvPr/>
        </p:nvSpPr>
        <p:spPr>
          <a:xfrm>
            <a:off x="0" y="1501518"/>
            <a:ext cx="11663214" cy="2708434"/>
          </a:xfrm>
          <a:prstGeom prst="rect">
            <a:avLst/>
          </a:prstGeom>
          <a:noFill/>
        </p:spPr>
        <p:txBody>
          <a:bodyPr wrap="square" rtlCol="0">
            <a:spAutoFit/>
          </a:bodyPr>
          <a:lstStyle/>
          <a:p>
            <a:r>
              <a:rPr lang="en-US" sz="2000" dirty="0"/>
              <a:t>	</a:t>
            </a:r>
          </a:p>
          <a:p>
            <a:endParaRPr lang="en-US" sz="2000" dirty="0"/>
          </a:p>
          <a:p>
            <a:endParaRPr lang="en-US" sz="2000" dirty="0"/>
          </a:p>
          <a:p>
            <a:endParaRPr lang="en-US" sz="2000" dirty="0"/>
          </a:p>
          <a:p>
            <a:endParaRPr lang="en-US" sz="2400" dirty="0"/>
          </a:p>
          <a:p>
            <a:endParaRPr lang="en-US" sz="2400" dirty="0"/>
          </a:p>
          <a:p>
            <a:endParaRPr lang="en-US" sz="2400" dirty="0"/>
          </a:p>
          <a:p>
            <a:pPr marL="285750" indent="-285750">
              <a:buFont typeface="Arial" panose="020B0604020202020204" pitchFamily="34" charset="0"/>
              <a:buChar char="•"/>
            </a:pPr>
            <a:endParaRPr lang="en-CA" dirty="0"/>
          </a:p>
        </p:txBody>
      </p:sp>
      <p:pic>
        <p:nvPicPr>
          <p:cNvPr id="15" name="Picture 14">
            <a:extLst>
              <a:ext uri="{FF2B5EF4-FFF2-40B4-BE49-F238E27FC236}">
                <a16:creationId xmlns:a16="http://schemas.microsoft.com/office/drawing/2014/main" id="{D1D6385C-36A8-F661-1861-D373595858EE}"/>
              </a:ext>
            </a:extLst>
          </p:cNvPr>
          <p:cNvPicPr>
            <a:picLocks noChangeAspect="1"/>
          </p:cNvPicPr>
          <p:nvPr/>
        </p:nvPicPr>
        <p:blipFill>
          <a:blip r:embed="rId4"/>
          <a:stretch>
            <a:fillRect/>
          </a:stretch>
        </p:blipFill>
        <p:spPr>
          <a:xfrm>
            <a:off x="7761226" y="119828"/>
            <a:ext cx="3423804" cy="805601"/>
          </a:xfrm>
          <a:prstGeom prst="rect">
            <a:avLst/>
          </a:prstGeom>
        </p:spPr>
      </p:pic>
      <p:graphicFrame>
        <p:nvGraphicFramePr>
          <p:cNvPr id="5" name="Table 7">
            <a:extLst>
              <a:ext uri="{FF2B5EF4-FFF2-40B4-BE49-F238E27FC236}">
                <a16:creationId xmlns:a16="http://schemas.microsoft.com/office/drawing/2014/main" id="{C5679709-1DA7-6216-D0BA-D5A15E344625}"/>
              </a:ext>
            </a:extLst>
          </p:cNvPr>
          <p:cNvGraphicFramePr>
            <a:graphicFrameLocks noGrp="1"/>
          </p:cNvGraphicFramePr>
          <p:nvPr/>
        </p:nvGraphicFramePr>
        <p:xfrm>
          <a:off x="170939" y="1011908"/>
          <a:ext cx="11805036" cy="2648328"/>
        </p:xfrm>
        <a:graphic>
          <a:graphicData uri="http://schemas.openxmlformats.org/drawingml/2006/table">
            <a:tbl>
              <a:tblPr firstRow="1" bandRow="1">
                <a:tableStyleId>{5C22544A-7EE6-4342-B048-85BDC9FD1C3A}</a:tableStyleId>
              </a:tblPr>
              <a:tblGrid>
                <a:gridCol w="1934086">
                  <a:extLst>
                    <a:ext uri="{9D8B030D-6E8A-4147-A177-3AD203B41FA5}">
                      <a16:colId xmlns:a16="http://schemas.microsoft.com/office/drawing/2014/main" val="503715294"/>
                    </a:ext>
                  </a:extLst>
                </a:gridCol>
                <a:gridCol w="2000926">
                  <a:extLst>
                    <a:ext uri="{9D8B030D-6E8A-4147-A177-3AD203B41FA5}">
                      <a16:colId xmlns:a16="http://schemas.microsoft.com/office/drawing/2014/main" val="219000559"/>
                    </a:ext>
                  </a:extLst>
                </a:gridCol>
                <a:gridCol w="1967506">
                  <a:extLst>
                    <a:ext uri="{9D8B030D-6E8A-4147-A177-3AD203B41FA5}">
                      <a16:colId xmlns:a16="http://schemas.microsoft.com/office/drawing/2014/main" val="472797684"/>
                    </a:ext>
                  </a:extLst>
                </a:gridCol>
                <a:gridCol w="1967506">
                  <a:extLst>
                    <a:ext uri="{9D8B030D-6E8A-4147-A177-3AD203B41FA5}">
                      <a16:colId xmlns:a16="http://schemas.microsoft.com/office/drawing/2014/main" val="1424391131"/>
                    </a:ext>
                  </a:extLst>
                </a:gridCol>
                <a:gridCol w="1967506">
                  <a:extLst>
                    <a:ext uri="{9D8B030D-6E8A-4147-A177-3AD203B41FA5}">
                      <a16:colId xmlns:a16="http://schemas.microsoft.com/office/drawing/2014/main" val="3270232411"/>
                    </a:ext>
                  </a:extLst>
                </a:gridCol>
                <a:gridCol w="1967506">
                  <a:extLst>
                    <a:ext uri="{9D8B030D-6E8A-4147-A177-3AD203B41FA5}">
                      <a16:colId xmlns:a16="http://schemas.microsoft.com/office/drawing/2014/main" val="566080482"/>
                    </a:ext>
                  </a:extLst>
                </a:gridCol>
              </a:tblGrid>
              <a:tr h="662082">
                <a:tc>
                  <a:txBody>
                    <a:bodyPr/>
                    <a:lstStyle/>
                    <a:p>
                      <a:endParaRPr lang="en-CA"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r>
                        <a:rPr lang="en-CA" sz="1400" dirty="0">
                          <a:solidFill>
                            <a:schemeClr val="tx1"/>
                          </a:solidFill>
                        </a:rPr>
                        <a:t>1. Do Nothing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 7m Road</a:t>
                      </a:r>
                    </a:p>
                    <a:p>
                      <a:endParaRPr lang="en-CA"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 8.5m Road with Curb and Gutter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4. 8.5m Road without Curb and Gutter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5. 10m Road</a:t>
                      </a:r>
                    </a:p>
                    <a:p>
                      <a:endParaRPr lang="en-CA"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3200733902"/>
                  </a:ext>
                </a:extLst>
              </a:tr>
              <a:tr h="662082">
                <a:tc>
                  <a:txBody>
                    <a:bodyPr/>
                    <a:lstStyle/>
                    <a:p>
                      <a:r>
                        <a:rPr lang="en-CA" sz="1400" b="1" dirty="0"/>
                        <a:t>Capital Costs</a:t>
                      </a:r>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5487513"/>
                  </a:ext>
                </a:extLst>
              </a:tr>
              <a:tr h="662082">
                <a:tc>
                  <a:txBody>
                    <a:bodyPr/>
                    <a:lstStyle/>
                    <a:p>
                      <a:r>
                        <a:rPr lang="en-CA" sz="1400" b="1" dirty="0"/>
                        <a:t>Maintenance Costs</a:t>
                      </a:r>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24936667"/>
                  </a:ext>
                </a:extLst>
              </a:tr>
              <a:tr h="662082">
                <a:tc>
                  <a:txBody>
                    <a:bodyPr/>
                    <a:lstStyle/>
                    <a:p>
                      <a:r>
                        <a:rPr lang="en-CA" sz="1400" b="1" dirty="0"/>
                        <a:t>SUMMARY</a:t>
                      </a:r>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4146130"/>
                  </a:ext>
                </a:extLst>
              </a:tr>
            </a:tbl>
          </a:graphicData>
        </a:graphic>
      </p:graphicFrame>
      <p:pic>
        <p:nvPicPr>
          <p:cNvPr id="10" name="Graphic 9" descr="Harvey Balls 0% with solid fill">
            <a:extLst>
              <a:ext uri="{FF2B5EF4-FFF2-40B4-BE49-F238E27FC236}">
                <a16:creationId xmlns:a16="http://schemas.microsoft.com/office/drawing/2014/main" id="{E6CD2C18-7B2C-5116-0484-CE0CEF3765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45991" y="1836470"/>
            <a:ext cx="365760" cy="365760"/>
          </a:xfrm>
          <a:prstGeom prst="rect">
            <a:avLst/>
          </a:prstGeom>
        </p:spPr>
      </p:pic>
      <p:pic>
        <p:nvPicPr>
          <p:cNvPr id="17" name="Graphic 16" descr="Harvey Balls 100% with solid fill">
            <a:extLst>
              <a:ext uri="{FF2B5EF4-FFF2-40B4-BE49-F238E27FC236}">
                <a16:creationId xmlns:a16="http://schemas.microsoft.com/office/drawing/2014/main" id="{22CEB719-AC06-787A-7A72-B871A1FE24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9531" y="2489975"/>
            <a:ext cx="365760" cy="365760"/>
          </a:xfrm>
          <a:prstGeom prst="rect">
            <a:avLst/>
          </a:prstGeom>
        </p:spPr>
      </p:pic>
      <p:pic>
        <p:nvPicPr>
          <p:cNvPr id="19" name="Graphic 18" descr="Harvey Balls 50% with solid fill">
            <a:extLst>
              <a:ext uri="{FF2B5EF4-FFF2-40B4-BE49-F238E27FC236}">
                <a16:creationId xmlns:a16="http://schemas.microsoft.com/office/drawing/2014/main" id="{B3578128-1AF7-E975-46FA-F53416C56D9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39531" y="1806180"/>
            <a:ext cx="365760" cy="365760"/>
          </a:xfrm>
          <a:prstGeom prst="rect">
            <a:avLst/>
          </a:prstGeom>
        </p:spPr>
      </p:pic>
      <p:pic>
        <p:nvPicPr>
          <p:cNvPr id="18" name="Graphic 17" descr="Harvey Balls 100% with solid fill">
            <a:extLst>
              <a:ext uri="{FF2B5EF4-FFF2-40B4-BE49-F238E27FC236}">
                <a16:creationId xmlns:a16="http://schemas.microsoft.com/office/drawing/2014/main" id="{D8FFDE2C-A106-076C-52D9-F75D54F2F86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24757" y="1806180"/>
            <a:ext cx="365760" cy="365760"/>
          </a:xfrm>
          <a:prstGeom prst="rect">
            <a:avLst/>
          </a:prstGeom>
        </p:spPr>
      </p:pic>
      <p:pic>
        <p:nvPicPr>
          <p:cNvPr id="21" name="Graphic 20" descr="Harvey Balls 0% with solid fill">
            <a:extLst>
              <a:ext uri="{FF2B5EF4-FFF2-40B4-BE49-F238E27FC236}">
                <a16:creationId xmlns:a16="http://schemas.microsoft.com/office/drawing/2014/main" id="{E140DB50-BCB0-D387-D428-00789BD26B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16015" y="1827234"/>
            <a:ext cx="365760" cy="365760"/>
          </a:xfrm>
          <a:prstGeom prst="rect">
            <a:avLst/>
          </a:prstGeom>
        </p:spPr>
      </p:pic>
      <p:pic>
        <p:nvPicPr>
          <p:cNvPr id="23" name="Graphic 22" descr="Harvey Balls 0% with solid fill">
            <a:extLst>
              <a:ext uri="{FF2B5EF4-FFF2-40B4-BE49-F238E27FC236}">
                <a16:creationId xmlns:a16="http://schemas.microsoft.com/office/drawing/2014/main" id="{20F09D11-E7E9-8667-E021-6C3E278AE7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03159" y="1807575"/>
            <a:ext cx="365760" cy="365760"/>
          </a:xfrm>
          <a:prstGeom prst="rect">
            <a:avLst/>
          </a:prstGeom>
        </p:spPr>
      </p:pic>
      <p:pic>
        <p:nvPicPr>
          <p:cNvPr id="24" name="Graphic 23" descr="Harvey Balls 0% with solid fill">
            <a:extLst>
              <a:ext uri="{FF2B5EF4-FFF2-40B4-BE49-F238E27FC236}">
                <a16:creationId xmlns:a16="http://schemas.microsoft.com/office/drawing/2014/main" id="{4FCCA695-8C94-2DC1-F5BF-C9C63DD4BA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24757" y="2489975"/>
            <a:ext cx="365760" cy="365760"/>
          </a:xfrm>
          <a:prstGeom prst="rect">
            <a:avLst/>
          </a:prstGeom>
        </p:spPr>
      </p:pic>
      <p:pic>
        <p:nvPicPr>
          <p:cNvPr id="25" name="Graphic 24" descr="Harvey Balls 100% with solid fill">
            <a:extLst>
              <a:ext uri="{FF2B5EF4-FFF2-40B4-BE49-F238E27FC236}">
                <a16:creationId xmlns:a16="http://schemas.microsoft.com/office/drawing/2014/main" id="{6FABB5FD-A918-46FF-5682-D96C97FBD6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5991" y="2489975"/>
            <a:ext cx="365760" cy="365760"/>
          </a:xfrm>
          <a:prstGeom prst="rect">
            <a:avLst/>
          </a:prstGeom>
        </p:spPr>
      </p:pic>
      <p:pic>
        <p:nvPicPr>
          <p:cNvPr id="27" name="Graphic 26" descr="Harvey Balls 0% with solid fill">
            <a:extLst>
              <a:ext uri="{FF2B5EF4-FFF2-40B4-BE49-F238E27FC236}">
                <a16:creationId xmlns:a16="http://schemas.microsoft.com/office/drawing/2014/main" id="{7673AFB7-3AB0-A316-44CD-6B2B1F58EA0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16015" y="2498194"/>
            <a:ext cx="365760" cy="365760"/>
          </a:xfrm>
          <a:prstGeom prst="rect">
            <a:avLst/>
          </a:prstGeom>
        </p:spPr>
      </p:pic>
      <p:pic>
        <p:nvPicPr>
          <p:cNvPr id="28" name="Graphic 27" descr="Harvey Balls 50% with solid fill">
            <a:extLst>
              <a:ext uri="{FF2B5EF4-FFF2-40B4-BE49-F238E27FC236}">
                <a16:creationId xmlns:a16="http://schemas.microsoft.com/office/drawing/2014/main" id="{8E36794B-095C-D4C0-8487-FF863FC5DD3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03159" y="2498194"/>
            <a:ext cx="365760" cy="365760"/>
          </a:xfrm>
          <a:prstGeom prst="rect">
            <a:avLst/>
          </a:prstGeom>
        </p:spPr>
      </p:pic>
      <p:pic>
        <p:nvPicPr>
          <p:cNvPr id="29" name="Graphic 28" descr="Harvey Balls 50% with solid fill">
            <a:extLst>
              <a:ext uri="{FF2B5EF4-FFF2-40B4-BE49-F238E27FC236}">
                <a16:creationId xmlns:a16="http://schemas.microsoft.com/office/drawing/2014/main" id="{F7F327E2-F37C-F098-9149-F7E462C5D8D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07138" y="3169145"/>
            <a:ext cx="365760" cy="365760"/>
          </a:xfrm>
          <a:prstGeom prst="rect">
            <a:avLst/>
          </a:prstGeom>
        </p:spPr>
      </p:pic>
      <p:pic>
        <p:nvPicPr>
          <p:cNvPr id="30" name="Graphic 29" descr="Harvey Balls 100% with solid fill">
            <a:extLst>
              <a:ext uri="{FF2B5EF4-FFF2-40B4-BE49-F238E27FC236}">
                <a16:creationId xmlns:a16="http://schemas.microsoft.com/office/drawing/2014/main" id="{6E2CE7EA-EBA8-999E-B776-9B745916CB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39531" y="3169145"/>
            <a:ext cx="365760" cy="365760"/>
          </a:xfrm>
          <a:prstGeom prst="rect">
            <a:avLst/>
          </a:prstGeom>
        </p:spPr>
      </p:pic>
      <p:pic>
        <p:nvPicPr>
          <p:cNvPr id="31" name="Graphic 30" descr="Harvey Balls 50% with solid fill">
            <a:extLst>
              <a:ext uri="{FF2B5EF4-FFF2-40B4-BE49-F238E27FC236}">
                <a16:creationId xmlns:a16="http://schemas.microsoft.com/office/drawing/2014/main" id="{2F5FFD57-884C-434E-7876-D94E2070AE9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46845" y="3169145"/>
            <a:ext cx="365760" cy="365760"/>
          </a:xfrm>
          <a:prstGeom prst="rect">
            <a:avLst/>
          </a:prstGeom>
        </p:spPr>
      </p:pic>
      <p:pic>
        <p:nvPicPr>
          <p:cNvPr id="32" name="Graphic 31" descr="Harvey Balls 0% with solid fill">
            <a:extLst>
              <a:ext uri="{FF2B5EF4-FFF2-40B4-BE49-F238E27FC236}">
                <a16:creationId xmlns:a16="http://schemas.microsoft.com/office/drawing/2014/main" id="{DAE859AA-C181-2604-2DB7-B2F7616E54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16015" y="3170482"/>
            <a:ext cx="365760" cy="365760"/>
          </a:xfrm>
          <a:prstGeom prst="rect">
            <a:avLst/>
          </a:prstGeom>
        </p:spPr>
      </p:pic>
      <p:pic>
        <p:nvPicPr>
          <p:cNvPr id="33" name="Graphic 32" descr="Harvey Balls 0% with solid fill">
            <a:extLst>
              <a:ext uri="{FF2B5EF4-FFF2-40B4-BE49-F238E27FC236}">
                <a16:creationId xmlns:a16="http://schemas.microsoft.com/office/drawing/2014/main" id="{FF442569-02ED-F98A-190D-7844B2FCD9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03159" y="3153586"/>
            <a:ext cx="365760" cy="365760"/>
          </a:xfrm>
          <a:prstGeom prst="rect">
            <a:avLst/>
          </a:prstGeom>
        </p:spPr>
      </p:pic>
    </p:spTree>
    <p:extLst>
      <p:ext uri="{BB962C8B-B14F-4D97-AF65-F5344CB8AC3E}">
        <p14:creationId xmlns:p14="http://schemas.microsoft.com/office/powerpoint/2010/main" val="320644063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fld id="{34701503-B0C3-4604-B9EA-7CEBEC3ABF83}" type="slidenum">
              <a:rPr lang="en-CA" sz="5400" smtClean="0"/>
              <a:t>12</a:t>
            </a:fld>
            <a:endParaRPr lang="en-CA" sz="5400" dirty="0"/>
          </a:p>
        </p:txBody>
      </p:sp>
      <p:sp>
        <p:nvSpPr>
          <p:cNvPr id="4" name="TextBox 3">
            <a:extLst>
              <a:ext uri="{FF2B5EF4-FFF2-40B4-BE49-F238E27FC236}">
                <a16:creationId xmlns:a16="http://schemas.microsoft.com/office/drawing/2014/main" id="{2913046E-8171-ED49-B41D-FD7E90FEE5D3}"/>
              </a:ext>
            </a:extLst>
          </p:cNvPr>
          <p:cNvSpPr txBox="1"/>
          <p:nvPr/>
        </p:nvSpPr>
        <p:spPr>
          <a:xfrm>
            <a:off x="0" y="1175896"/>
            <a:ext cx="1195570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PREFERRED PRELIMINARY DESIGN -7.0m Wide Road</a:t>
            </a:r>
            <a:endParaRPr lang="en-CA" sz="32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1494690-94D1-54A0-0204-5811538AD619}"/>
              </a:ext>
            </a:extLst>
          </p:cNvPr>
          <p:cNvSpPr txBox="1"/>
          <p:nvPr/>
        </p:nvSpPr>
        <p:spPr>
          <a:xfrm>
            <a:off x="393297" y="1880133"/>
            <a:ext cx="5231726" cy="3439403"/>
          </a:xfrm>
          <a:prstGeom prst="rect">
            <a:avLst/>
          </a:prstGeom>
          <a:noFill/>
        </p:spPr>
        <p:txBody>
          <a:bodyPr wrap="square" rtlCol="0">
            <a:spAutoFit/>
          </a:bodyPr>
          <a:lstStyle/>
          <a:p>
            <a:pPr marL="285750" indent="-285750">
              <a:buFont typeface="Arial" panose="020B0604020202020204" pitchFamily="34" charset="0"/>
              <a:buChar char="•"/>
            </a:pPr>
            <a:r>
              <a:rPr lang="en-US" sz="1650" dirty="0">
                <a:solidFill>
                  <a:srgbClr val="1F497D"/>
                </a:solidFill>
                <a:latin typeface="Arial" panose="020B0604020202020204" pitchFamily="34" charset="0"/>
                <a:cs typeface="Arial" panose="020B0604020202020204" pitchFamily="34" charset="0"/>
              </a:rPr>
              <a:t>Least impact on adjacent properties and utilities</a:t>
            </a:r>
          </a:p>
          <a:p>
            <a:pPr marL="285750" indent="-285750">
              <a:buFont typeface="Arial" panose="020B0604020202020204" pitchFamily="34" charset="0"/>
              <a:buChar char="•"/>
            </a:pPr>
            <a:r>
              <a:rPr lang="en-US" sz="1650" dirty="0">
                <a:solidFill>
                  <a:srgbClr val="1F497D"/>
                </a:solidFill>
                <a:latin typeface="Arial" panose="020B0604020202020204" pitchFamily="34" charset="0"/>
                <a:cs typeface="Arial" panose="020B0604020202020204" pitchFamily="34" charset="0"/>
              </a:rPr>
              <a:t>Cyclists will have to share the road with motorists</a:t>
            </a:r>
          </a:p>
          <a:p>
            <a:pPr marL="285750" indent="-285750">
              <a:buFont typeface="Arial" panose="020B0604020202020204" pitchFamily="34" charset="0"/>
              <a:buChar char="•"/>
            </a:pPr>
            <a:r>
              <a:rPr lang="en-US" sz="1650" dirty="0">
                <a:solidFill>
                  <a:srgbClr val="1F497D"/>
                </a:solidFill>
                <a:latin typeface="Arial" panose="020B0604020202020204" pitchFamily="34" charset="0"/>
                <a:cs typeface="Arial" panose="020B0604020202020204" pitchFamily="34" charset="0"/>
              </a:rPr>
              <a:t>Sidewalk will remain in same location but be protected by a standard barrier curb</a:t>
            </a:r>
          </a:p>
          <a:p>
            <a:pPr marL="285750" indent="-285750">
              <a:buFont typeface="Arial" panose="020B0604020202020204" pitchFamily="34" charset="0"/>
              <a:buChar char="•"/>
            </a:pPr>
            <a:r>
              <a:rPr lang="en-US" sz="1650" dirty="0">
                <a:solidFill>
                  <a:srgbClr val="1F497D"/>
                </a:solidFill>
                <a:latin typeface="Arial" panose="020B0604020202020204" pitchFamily="34" charset="0"/>
                <a:cs typeface="Arial" panose="020B0604020202020204" pitchFamily="34" charset="0"/>
              </a:rPr>
              <a:t>Approximately 8 utility poles will be in conflict and require relocation</a:t>
            </a:r>
          </a:p>
          <a:p>
            <a:pPr marL="285750" indent="-285750">
              <a:buFont typeface="Arial" panose="020B0604020202020204" pitchFamily="34" charset="0"/>
              <a:buChar char="•"/>
            </a:pPr>
            <a:r>
              <a:rPr lang="en-US" sz="1650" dirty="0">
                <a:solidFill>
                  <a:srgbClr val="1F497D"/>
                </a:solidFill>
                <a:latin typeface="Arial" panose="020B0604020202020204" pitchFamily="34" charset="0"/>
                <a:cs typeface="Arial" panose="020B0604020202020204" pitchFamily="34" charset="0"/>
              </a:rPr>
              <a:t>The storm sewer would need to be extended or replaced</a:t>
            </a:r>
          </a:p>
          <a:p>
            <a:pPr marL="285750" indent="-285750">
              <a:buFont typeface="Arial" panose="020B0604020202020204" pitchFamily="34" charset="0"/>
              <a:buChar char="•"/>
            </a:pPr>
            <a:r>
              <a:rPr lang="en-US" sz="1650" dirty="0">
                <a:solidFill>
                  <a:srgbClr val="1F497D"/>
                </a:solidFill>
                <a:latin typeface="Arial" panose="020B0604020202020204" pitchFamily="34" charset="0"/>
                <a:cs typeface="Arial" panose="020B0604020202020204" pitchFamily="34" charset="0"/>
              </a:rPr>
              <a:t>Minimal property impact. The utility relocations may require easements</a:t>
            </a:r>
          </a:p>
          <a:p>
            <a:pPr marL="285750" indent="-285750">
              <a:buFont typeface="Arial" panose="020B0604020202020204" pitchFamily="34" charset="0"/>
              <a:buChar char="•"/>
            </a:pPr>
            <a:r>
              <a:rPr lang="en-US" sz="1650" dirty="0">
                <a:solidFill>
                  <a:srgbClr val="1F497D"/>
                </a:solidFill>
                <a:latin typeface="Arial" panose="020B0604020202020204" pitchFamily="34" charset="0"/>
                <a:cs typeface="Arial" panose="020B0604020202020204" pitchFamily="34" charset="0"/>
              </a:rPr>
              <a:t>Minimal impact to existing gardens and trees</a:t>
            </a:r>
          </a:p>
          <a:p>
            <a:pPr marL="285750" indent="-285750">
              <a:buFont typeface="Arial" panose="020B0604020202020204" pitchFamily="34" charset="0"/>
              <a:buChar char="•"/>
            </a:pPr>
            <a:endParaRPr lang="en-US" dirty="0">
              <a:solidFill>
                <a:srgbClr val="1F497D"/>
              </a:solidFill>
              <a:latin typeface="Tahoma" panose="020B0604030504040204" pitchFamily="34" charset="0"/>
            </a:endParaRPr>
          </a:p>
          <a:p>
            <a:endParaRPr lang="en-US" dirty="0"/>
          </a:p>
        </p:txBody>
      </p:sp>
      <p:pic>
        <p:nvPicPr>
          <p:cNvPr id="8" name="Picture 1">
            <a:extLst>
              <a:ext uri="{FF2B5EF4-FFF2-40B4-BE49-F238E27FC236}">
                <a16:creationId xmlns:a16="http://schemas.microsoft.com/office/drawing/2014/main" id="{81E3E610-307D-F534-7A42-8B5793FAD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103" y="2624137"/>
            <a:ext cx="59436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F8CB425-F501-1374-19F7-B426468FA6C9}"/>
              </a:ext>
            </a:extLst>
          </p:cNvPr>
          <p:cNvPicPr>
            <a:picLocks noChangeAspect="1"/>
          </p:cNvPicPr>
          <p:nvPr/>
        </p:nvPicPr>
        <p:blipFill rotWithShape="1">
          <a:blip r:embed="rId5"/>
          <a:srcRect t="30797" b="27851"/>
          <a:stretch/>
        </p:blipFill>
        <p:spPr>
          <a:xfrm>
            <a:off x="0" y="-30687"/>
            <a:ext cx="12192000" cy="1087121"/>
          </a:xfrm>
          <a:prstGeom prst="rect">
            <a:avLst/>
          </a:prstGeom>
        </p:spPr>
      </p:pic>
    </p:spTree>
    <p:extLst>
      <p:ext uri="{BB962C8B-B14F-4D97-AF65-F5344CB8AC3E}">
        <p14:creationId xmlns:p14="http://schemas.microsoft.com/office/powerpoint/2010/main" val="936835467"/>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fld id="{34701503-B0C3-4604-B9EA-7CEBEC3ABF83}" type="slidenum">
              <a:rPr lang="en-CA" sz="5400" smtClean="0"/>
              <a:t>13</a:t>
            </a:fld>
            <a:endParaRPr lang="en-CA" sz="5400" dirty="0"/>
          </a:p>
        </p:txBody>
      </p:sp>
      <p:sp>
        <p:nvSpPr>
          <p:cNvPr id="3" name="TextBox 2">
            <a:extLst>
              <a:ext uri="{FF2B5EF4-FFF2-40B4-BE49-F238E27FC236}">
                <a16:creationId xmlns:a16="http://schemas.microsoft.com/office/drawing/2014/main" id="{6A75B9F7-4256-6C85-8A08-540E6ED34442}"/>
              </a:ext>
            </a:extLst>
          </p:cNvPr>
          <p:cNvSpPr txBox="1"/>
          <p:nvPr/>
        </p:nvSpPr>
        <p:spPr>
          <a:xfrm>
            <a:off x="303402" y="1880133"/>
            <a:ext cx="11585196" cy="2031325"/>
          </a:xfrm>
          <a:prstGeom prst="rect">
            <a:avLst/>
          </a:prstGeom>
          <a:noFill/>
        </p:spPr>
        <p:txBody>
          <a:bodyPr wrap="square" rtlCol="0">
            <a:spAutoFit/>
          </a:bodyPr>
          <a:lstStyle/>
          <a:p>
            <a:r>
              <a:rPr lang="en-US" dirty="0">
                <a:solidFill>
                  <a:srgbClr val="1F497D"/>
                </a:solidFill>
                <a:latin typeface="Arial" panose="020B0604020202020204" pitchFamily="34" charset="0"/>
                <a:cs typeface="Arial" panose="020B0604020202020204" pitchFamily="34" charset="0"/>
              </a:rPr>
              <a:t>The next steps in the Municipal Class EA Planning and Design project are:</a:t>
            </a:r>
          </a:p>
          <a:p>
            <a:endParaRPr lang="en-US" dirty="0">
              <a:solidFill>
                <a:srgbClr val="1F497D"/>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rgbClr val="1F497D"/>
                </a:solidFill>
                <a:latin typeface="Arial" panose="020B0604020202020204" pitchFamily="34" charset="0"/>
                <a:cs typeface="Arial" panose="020B0604020202020204" pitchFamily="34" charset="0"/>
              </a:rPr>
              <a:t>Record, compile and address any questions / comments received from this final Public Information Center</a:t>
            </a:r>
          </a:p>
          <a:p>
            <a:pPr marL="285750" indent="-285750">
              <a:buFont typeface="Arial" panose="020B0604020202020204" pitchFamily="34" charset="0"/>
              <a:buChar char="•"/>
            </a:pPr>
            <a:r>
              <a:rPr lang="en-US" dirty="0">
                <a:solidFill>
                  <a:srgbClr val="1F497D"/>
                </a:solidFill>
                <a:latin typeface="Arial" panose="020B0604020202020204" pitchFamily="34" charset="0"/>
                <a:cs typeface="Arial" panose="020B0604020202020204" pitchFamily="34" charset="0"/>
              </a:rPr>
              <a:t>Issue Notice of Completion</a:t>
            </a:r>
          </a:p>
          <a:p>
            <a:pPr marL="285750" indent="-285750">
              <a:buFont typeface="Arial" panose="020B0604020202020204" pitchFamily="34" charset="0"/>
              <a:buChar char="•"/>
            </a:pPr>
            <a:r>
              <a:rPr lang="en-US" dirty="0">
                <a:solidFill>
                  <a:srgbClr val="1F497D"/>
                </a:solidFill>
                <a:latin typeface="Arial" panose="020B0604020202020204" pitchFamily="34" charset="0"/>
                <a:cs typeface="Arial" panose="020B0604020202020204" pitchFamily="34" charset="0"/>
              </a:rPr>
              <a:t>Finalize, compile and file the Environmental Study Report (ESR)</a:t>
            </a:r>
          </a:p>
          <a:p>
            <a:pPr marL="285750" indent="-285750">
              <a:buFont typeface="Arial" panose="020B0604020202020204" pitchFamily="34" charset="0"/>
              <a:buChar char="•"/>
            </a:pPr>
            <a:r>
              <a:rPr lang="en-US" dirty="0">
                <a:solidFill>
                  <a:srgbClr val="1F497D"/>
                </a:solidFill>
                <a:latin typeface="Arial" panose="020B0604020202020204" pitchFamily="34" charset="0"/>
                <a:cs typeface="Arial" panose="020B0604020202020204" pitchFamily="34" charset="0"/>
              </a:rPr>
              <a:t>The ESR is available for 30-day review period</a:t>
            </a:r>
          </a:p>
          <a:p>
            <a:endParaRPr lang="en-US" dirty="0">
              <a:solidFill>
                <a:srgbClr val="1F497D"/>
              </a:solidFill>
              <a:latin typeface="Tahoma" panose="020B0604030504040204" pitchFamily="34" charset="0"/>
            </a:endParaRPr>
          </a:p>
        </p:txBody>
      </p:sp>
      <p:sp>
        <p:nvSpPr>
          <p:cNvPr id="2" name="TextBox 1">
            <a:extLst>
              <a:ext uri="{FF2B5EF4-FFF2-40B4-BE49-F238E27FC236}">
                <a16:creationId xmlns:a16="http://schemas.microsoft.com/office/drawing/2014/main" id="{C89B3127-B666-6BC0-276D-F7024480C8CE}"/>
              </a:ext>
            </a:extLst>
          </p:cNvPr>
          <p:cNvSpPr txBox="1"/>
          <p:nvPr/>
        </p:nvSpPr>
        <p:spPr>
          <a:xfrm>
            <a:off x="-30404" y="1193382"/>
            <a:ext cx="11955703"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NEXT STEPS</a:t>
            </a:r>
            <a:endParaRPr lang="en-CA" sz="32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9CC3A18-49F4-E970-A750-B03CD96815EC}"/>
              </a:ext>
            </a:extLst>
          </p:cNvPr>
          <p:cNvSpPr txBox="1"/>
          <p:nvPr/>
        </p:nvSpPr>
        <p:spPr>
          <a:xfrm>
            <a:off x="303402" y="3935209"/>
            <a:ext cx="11478528" cy="369332"/>
          </a:xfrm>
          <a:prstGeom prst="rect">
            <a:avLst/>
          </a:prstGeom>
          <a:noFill/>
        </p:spPr>
        <p:txBody>
          <a:bodyPr wrap="none" rtlCol="0">
            <a:spAutoFit/>
          </a:bodyPr>
          <a:lstStyle/>
          <a:p>
            <a:pPr algn="ctr"/>
            <a:r>
              <a:rPr lang="en-CA" dirty="0">
                <a:latin typeface="Arial" panose="020B0604020202020204" pitchFamily="34" charset="0"/>
                <a:cs typeface="Arial" panose="020B0604020202020204" pitchFamily="34" charset="0"/>
              </a:rPr>
              <a:t>Following the 30 day review period the Township may proceed with Detail Design and Construction Phases</a:t>
            </a:r>
          </a:p>
        </p:txBody>
      </p:sp>
      <p:pic>
        <p:nvPicPr>
          <p:cNvPr id="5" name="Picture 4">
            <a:extLst>
              <a:ext uri="{FF2B5EF4-FFF2-40B4-BE49-F238E27FC236}">
                <a16:creationId xmlns:a16="http://schemas.microsoft.com/office/drawing/2014/main" id="{D44D14EC-769A-D47B-7FA6-8B8B8CC9E218}"/>
              </a:ext>
            </a:extLst>
          </p:cNvPr>
          <p:cNvPicPr>
            <a:picLocks noChangeAspect="1"/>
          </p:cNvPicPr>
          <p:nvPr/>
        </p:nvPicPr>
        <p:blipFill rotWithShape="1">
          <a:blip r:embed="rId4"/>
          <a:srcRect t="22665" b="30209"/>
          <a:stretch/>
        </p:blipFill>
        <p:spPr>
          <a:xfrm>
            <a:off x="0" y="-43651"/>
            <a:ext cx="12192000" cy="1071341"/>
          </a:xfrm>
          <a:prstGeom prst="rect">
            <a:avLst/>
          </a:prstGeom>
        </p:spPr>
      </p:pic>
    </p:spTree>
    <p:extLst>
      <p:ext uri="{BB962C8B-B14F-4D97-AF65-F5344CB8AC3E}">
        <p14:creationId xmlns:p14="http://schemas.microsoft.com/office/powerpoint/2010/main" val="43800604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fld id="{34701503-B0C3-4604-B9EA-7CEBEC3ABF83}" type="slidenum">
              <a:rPr lang="en-CA" sz="5400" smtClean="0"/>
              <a:t>14</a:t>
            </a:fld>
            <a:endParaRPr lang="en-CA" sz="5400" dirty="0"/>
          </a:p>
        </p:txBody>
      </p:sp>
      <p:sp>
        <p:nvSpPr>
          <p:cNvPr id="6" name="TextBox 5">
            <a:extLst>
              <a:ext uri="{FF2B5EF4-FFF2-40B4-BE49-F238E27FC236}">
                <a16:creationId xmlns:a16="http://schemas.microsoft.com/office/drawing/2014/main" id="{AC589C53-1789-D7A5-1B30-B816FF16AE84}"/>
              </a:ext>
            </a:extLst>
          </p:cNvPr>
          <p:cNvSpPr txBox="1"/>
          <p:nvPr/>
        </p:nvSpPr>
        <p:spPr>
          <a:xfrm>
            <a:off x="0" y="1087121"/>
            <a:ext cx="517342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Questions</a:t>
            </a:r>
          </a:p>
        </p:txBody>
      </p:sp>
      <p:pic>
        <p:nvPicPr>
          <p:cNvPr id="2" name="Picture 1">
            <a:extLst>
              <a:ext uri="{FF2B5EF4-FFF2-40B4-BE49-F238E27FC236}">
                <a16:creationId xmlns:a16="http://schemas.microsoft.com/office/drawing/2014/main" id="{659B61EE-1873-09BD-5EAE-98897BEA78FE}"/>
              </a:ext>
            </a:extLst>
          </p:cNvPr>
          <p:cNvPicPr>
            <a:picLocks noChangeAspect="1"/>
          </p:cNvPicPr>
          <p:nvPr/>
        </p:nvPicPr>
        <p:blipFill rotWithShape="1">
          <a:blip r:embed="rId4"/>
          <a:srcRect t="44530" b="16561"/>
          <a:stretch/>
        </p:blipFill>
        <p:spPr>
          <a:xfrm>
            <a:off x="0" y="0"/>
            <a:ext cx="12192000" cy="1087121"/>
          </a:xfrm>
          <a:prstGeom prst="rect">
            <a:avLst/>
          </a:prstGeom>
        </p:spPr>
      </p:pic>
    </p:spTree>
    <p:extLst>
      <p:ext uri="{BB962C8B-B14F-4D97-AF65-F5344CB8AC3E}">
        <p14:creationId xmlns:p14="http://schemas.microsoft.com/office/powerpoint/2010/main" val="265306725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r>
              <a:rPr lang="en-CA" sz="5400" dirty="0"/>
              <a:t>2</a:t>
            </a:r>
          </a:p>
        </p:txBody>
      </p:sp>
      <p:pic>
        <p:nvPicPr>
          <p:cNvPr id="3" name="Picture 2">
            <a:extLst>
              <a:ext uri="{FF2B5EF4-FFF2-40B4-BE49-F238E27FC236}">
                <a16:creationId xmlns:a16="http://schemas.microsoft.com/office/drawing/2014/main" id="{4591B41C-DE3C-3081-1E02-C5DDF73BEE82}"/>
              </a:ext>
            </a:extLst>
          </p:cNvPr>
          <p:cNvPicPr>
            <a:picLocks noChangeAspect="1"/>
          </p:cNvPicPr>
          <p:nvPr/>
        </p:nvPicPr>
        <p:blipFill>
          <a:blip r:embed="rId4"/>
          <a:stretch>
            <a:fillRect/>
          </a:stretch>
        </p:blipFill>
        <p:spPr>
          <a:xfrm>
            <a:off x="0" y="0"/>
            <a:ext cx="12192000" cy="1106039"/>
          </a:xfrm>
          <a:prstGeom prst="rect">
            <a:avLst/>
          </a:prstGeom>
        </p:spPr>
      </p:pic>
      <p:pic>
        <p:nvPicPr>
          <p:cNvPr id="5" name="Picture 4">
            <a:extLst>
              <a:ext uri="{FF2B5EF4-FFF2-40B4-BE49-F238E27FC236}">
                <a16:creationId xmlns:a16="http://schemas.microsoft.com/office/drawing/2014/main" id="{8C7CC9A0-8164-EA4E-32AC-DA7F04B1CA39}"/>
              </a:ext>
            </a:extLst>
          </p:cNvPr>
          <p:cNvPicPr>
            <a:picLocks noChangeAspect="1"/>
          </p:cNvPicPr>
          <p:nvPr/>
        </p:nvPicPr>
        <p:blipFill>
          <a:blip r:embed="rId5"/>
          <a:stretch>
            <a:fillRect/>
          </a:stretch>
        </p:blipFill>
        <p:spPr>
          <a:xfrm>
            <a:off x="579858" y="1195987"/>
            <a:ext cx="2529102" cy="4444525"/>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6" name="TextBox 5">
            <a:extLst>
              <a:ext uri="{FF2B5EF4-FFF2-40B4-BE49-F238E27FC236}">
                <a16:creationId xmlns:a16="http://schemas.microsoft.com/office/drawing/2014/main" id="{AC589C53-1789-D7A5-1B30-B816FF16AE84}"/>
              </a:ext>
            </a:extLst>
          </p:cNvPr>
          <p:cNvSpPr txBox="1"/>
          <p:nvPr/>
        </p:nvSpPr>
        <p:spPr>
          <a:xfrm>
            <a:off x="3952240" y="1212974"/>
            <a:ext cx="795528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Public Information Center (PIC) 2 Format</a:t>
            </a:r>
            <a:endParaRPr lang="en-CA" sz="3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2561717-1319-7183-E4AB-9920D8CFC342}"/>
              </a:ext>
            </a:extLst>
          </p:cNvPr>
          <p:cNvSpPr txBox="1"/>
          <p:nvPr/>
        </p:nvSpPr>
        <p:spPr>
          <a:xfrm>
            <a:off x="3952240" y="1899725"/>
            <a:ext cx="7537982" cy="1477328"/>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Project Team Introduction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Presentation of PIC Materials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Forms to Submit questions and Comments</a:t>
            </a:r>
          </a:p>
          <a:p>
            <a:pPr marL="285750" indent="-285750">
              <a:buFont typeface="Arial" panose="020B0604020202020204" pitchFamily="34" charset="0"/>
              <a:buChar char="•"/>
            </a:pPr>
            <a:endParaRPr lang="en-CA" dirty="0"/>
          </a:p>
        </p:txBody>
      </p:sp>
      <p:sp>
        <p:nvSpPr>
          <p:cNvPr id="15" name="TextBox 14">
            <a:extLst>
              <a:ext uri="{FF2B5EF4-FFF2-40B4-BE49-F238E27FC236}">
                <a16:creationId xmlns:a16="http://schemas.microsoft.com/office/drawing/2014/main" id="{081D9F05-D15A-7978-7609-4C3BDB55EE54}"/>
              </a:ext>
            </a:extLst>
          </p:cNvPr>
          <p:cNvSpPr txBox="1"/>
          <p:nvPr/>
        </p:nvSpPr>
        <p:spPr>
          <a:xfrm>
            <a:off x="3952240" y="3097135"/>
            <a:ext cx="795528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Purpose of PIC 2</a:t>
            </a:r>
            <a:endParaRPr lang="en-CA" sz="3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AF59D63-2335-48E8-B72C-9B6509CD2CDA}"/>
              </a:ext>
            </a:extLst>
          </p:cNvPr>
          <p:cNvSpPr txBox="1"/>
          <p:nvPr/>
        </p:nvSpPr>
        <p:spPr>
          <a:xfrm>
            <a:off x="3952240" y="3783886"/>
            <a:ext cx="7763510" cy="1846659"/>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provide general update on status of the project</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To present to the public the Preferred Design Solution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Provide an opportunity for the public to review project information, provide comments and ask questions</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06695880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r>
              <a:rPr lang="en-CA" sz="5400" dirty="0"/>
              <a:t>3</a:t>
            </a:r>
          </a:p>
        </p:txBody>
      </p:sp>
      <p:sp>
        <p:nvSpPr>
          <p:cNvPr id="6" name="TextBox 5">
            <a:extLst>
              <a:ext uri="{FF2B5EF4-FFF2-40B4-BE49-F238E27FC236}">
                <a16:creationId xmlns:a16="http://schemas.microsoft.com/office/drawing/2014/main" id="{AC589C53-1789-D7A5-1B30-B816FF16AE84}"/>
              </a:ext>
            </a:extLst>
          </p:cNvPr>
          <p:cNvSpPr txBox="1"/>
          <p:nvPr/>
        </p:nvSpPr>
        <p:spPr>
          <a:xfrm>
            <a:off x="764423" y="492094"/>
            <a:ext cx="4831034" cy="646331"/>
          </a:xfrm>
          <a:prstGeom prst="rect">
            <a:avLst/>
          </a:prstGeom>
          <a:noFill/>
        </p:spPr>
        <p:txBody>
          <a:bodyPr wrap="square" rtlCol="0">
            <a:spAutoFit/>
          </a:bodyPr>
          <a:lstStyle/>
          <a:p>
            <a:r>
              <a:rPr lang="en-US" sz="3600" dirty="0"/>
              <a:t>Core Project Team</a:t>
            </a:r>
            <a:endParaRPr lang="en-CA" sz="3600" dirty="0"/>
          </a:p>
        </p:txBody>
      </p:sp>
      <p:sp>
        <p:nvSpPr>
          <p:cNvPr id="12" name="TextBox 11">
            <a:extLst>
              <a:ext uri="{FF2B5EF4-FFF2-40B4-BE49-F238E27FC236}">
                <a16:creationId xmlns:a16="http://schemas.microsoft.com/office/drawing/2014/main" id="{D4EAE012-24F7-91CB-4346-9B909DF8C8AC}"/>
              </a:ext>
            </a:extLst>
          </p:cNvPr>
          <p:cNvSpPr txBox="1"/>
          <p:nvPr/>
        </p:nvSpPr>
        <p:spPr>
          <a:xfrm>
            <a:off x="204282" y="1211928"/>
            <a:ext cx="5295360" cy="304698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b="1" dirty="0"/>
              <a:t>Township of West Lincoln</a:t>
            </a:r>
          </a:p>
          <a:p>
            <a:r>
              <a:rPr lang="en-US" sz="2400" dirty="0"/>
              <a:t>Project Owner</a:t>
            </a:r>
          </a:p>
          <a:p>
            <a:pPr algn="ctr"/>
            <a:endParaRPr lang="en-US" sz="2400" dirty="0"/>
          </a:p>
          <a:p>
            <a:r>
              <a:rPr lang="en-US" sz="2400" b="1" dirty="0"/>
              <a:t>Ray Vachon CET</a:t>
            </a:r>
          </a:p>
          <a:p>
            <a:r>
              <a:rPr lang="en-US" sz="2400" dirty="0"/>
              <a:t>Project Manager</a:t>
            </a:r>
          </a:p>
          <a:p>
            <a:endParaRPr lang="en-US" sz="2400" dirty="0"/>
          </a:p>
          <a:p>
            <a:r>
              <a:rPr lang="en-US" sz="2400" b="1" dirty="0"/>
              <a:t>Mike DiPaola P. Eng.</a:t>
            </a:r>
            <a:endParaRPr lang="en-US" sz="2400" dirty="0"/>
          </a:p>
          <a:p>
            <a:r>
              <a:rPr lang="en-US" sz="2400" dirty="0"/>
              <a:t>Director of Public Works and Recreation</a:t>
            </a:r>
            <a:endParaRPr lang="en-US" sz="2000" dirty="0"/>
          </a:p>
        </p:txBody>
      </p:sp>
      <p:sp>
        <p:nvSpPr>
          <p:cNvPr id="8" name="TextBox 7">
            <a:extLst>
              <a:ext uri="{FF2B5EF4-FFF2-40B4-BE49-F238E27FC236}">
                <a16:creationId xmlns:a16="http://schemas.microsoft.com/office/drawing/2014/main" id="{2D1B2195-8662-D797-F736-BFA07661A0AC}"/>
              </a:ext>
            </a:extLst>
          </p:cNvPr>
          <p:cNvSpPr txBox="1"/>
          <p:nvPr/>
        </p:nvSpPr>
        <p:spPr>
          <a:xfrm>
            <a:off x="5665678" y="1967910"/>
            <a:ext cx="6322040" cy="3046988"/>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b="1" dirty="0"/>
              <a:t>Kerry T. Howe Engineering Ltd. (KTH)</a:t>
            </a:r>
          </a:p>
          <a:p>
            <a:r>
              <a:rPr lang="en-US" sz="2400" dirty="0"/>
              <a:t>Lead Consultant</a:t>
            </a:r>
          </a:p>
          <a:p>
            <a:endParaRPr lang="en-US" sz="2400" dirty="0"/>
          </a:p>
          <a:p>
            <a:r>
              <a:rPr lang="en-US" sz="2400" b="1" dirty="0"/>
              <a:t>Jeff Jaeger, P.Eng.</a:t>
            </a:r>
          </a:p>
          <a:p>
            <a:r>
              <a:rPr lang="en-US" sz="2400" dirty="0"/>
              <a:t>Design Consultant</a:t>
            </a:r>
          </a:p>
          <a:p>
            <a:endParaRPr lang="en-US" sz="2400" dirty="0"/>
          </a:p>
          <a:p>
            <a:r>
              <a:rPr lang="en-CA" sz="2400" b="1" dirty="0"/>
              <a:t>Tyler Pitman</a:t>
            </a:r>
          </a:p>
          <a:p>
            <a:r>
              <a:rPr lang="en-CA" sz="2400" dirty="0"/>
              <a:t>Project Manager</a:t>
            </a:r>
          </a:p>
        </p:txBody>
      </p:sp>
      <p:pic>
        <p:nvPicPr>
          <p:cNvPr id="5" name="Picture 4" descr="Logo&#10;&#10;Description automatically generated with low confidence">
            <a:extLst>
              <a:ext uri="{FF2B5EF4-FFF2-40B4-BE49-F238E27FC236}">
                <a16:creationId xmlns:a16="http://schemas.microsoft.com/office/drawing/2014/main" id="{7C7ECFE8-DD1A-3F6A-7FB5-3E3A8E9D75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0131" y="2187323"/>
            <a:ext cx="1969317" cy="1635942"/>
          </a:xfrm>
          <a:prstGeom prst="rect">
            <a:avLst/>
          </a:prstGeom>
        </p:spPr>
      </p:pic>
      <p:pic>
        <p:nvPicPr>
          <p:cNvPr id="11" name="Picture 10" descr="Logo&#10;&#10;Description automatically generated">
            <a:extLst>
              <a:ext uri="{FF2B5EF4-FFF2-40B4-BE49-F238E27FC236}">
                <a16:creationId xmlns:a16="http://schemas.microsoft.com/office/drawing/2014/main" id="{E727CECC-18D7-2F9E-91CB-9B27F83F7C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4142" y="2712624"/>
            <a:ext cx="2865500" cy="716376"/>
          </a:xfrm>
          <a:prstGeom prst="rect">
            <a:avLst/>
          </a:prstGeom>
        </p:spPr>
      </p:pic>
    </p:spTree>
    <p:extLst>
      <p:ext uri="{BB962C8B-B14F-4D97-AF65-F5344CB8AC3E}">
        <p14:creationId xmlns:p14="http://schemas.microsoft.com/office/powerpoint/2010/main" val="41446595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6" y="5659230"/>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r>
              <a:rPr lang="en-CA" sz="5400" dirty="0"/>
              <a:t>4</a:t>
            </a:r>
          </a:p>
        </p:txBody>
      </p:sp>
      <p:sp>
        <p:nvSpPr>
          <p:cNvPr id="6" name="TextBox 5">
            <a:extLst>
              <a:ext uri="{FF2B5EF4-FFF2-40B4-BE49-F238E27FC236}">
                <a16:creationId xmlns:a16="http://schemas.microsoft.com/office/drawing/2014/main" id="{AC589C53-1789-D7A5-1B30-B816FF16AE84}"/>
              </a:ext>
            </a:extLst>
          </p:cNvPr>
          <p:cNvSpPr txBox="1"/>
          <p:nvPr/>
        </p:nvSpPr>
        <p:spPr>
          <a:xfrm>
            <a:off x="244306" y="130794"/>
            <a:ext cx="7550288" cy="646331"/>
          </a:xfrm>
          <a:prstGeom prst="rect">
            <a:avLst/>
          </a:prstGeom>
          <a:noFill/>
        </p:spPr>
        <p:txBody>
          <a:bodyPr wrap="square" rtlCol="0">
            <a:spAutoFit/>
          </a:bodyPr>
          <a:lstStyle/>
          <a:p>
            <a:r>
              <a:rPr lang="en-US" sz="3600" b="1" dirty="0"/>
              <a:t>Key Project Team - Sub Consultants</a:t>
            </a:r>
            <a:endParaRPr lang="en-CA" sz="3600" b="1" dirty="0"/>
          </a:p>
        </p:txBody>
      </p:sp>
      <p:sp>
        <p:nvSpPr>
          <p:cNvPr id="8" name="TextBox 7">
            <a:extLst>
              <a:ext uri="{FF2B5EF4-FFF2-40B4-BE49-F238E27FC236}">
                <a16:creationId xmlns:a16="http://schemas.microsoft.com/office/drawing/2014/main" id="{C7C0402C-F655-80CC-728A-CB43AB831DF1}"/>
              </a:ext>
            </a:extLst>
          </p:cNvPr>
          <p:cNvSpPr txBox="1"/>
          <p:nvPr/>
        </p:nvSpPr>
        <p:spPr>
          <a:xfrm>
            <a:off x="265021" y="1283074"/>
            <a:ext cx="2645038"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WSP</a:t>
            </a:r>
          </a:p>
          <a:p>
            <a:r>
              <a:rPr lang="en-US" sz="2000" dirty="0">
                <a:latin typeface="Arial" panose="020B0604020202020204" pitchFamily="34" charset="0"/>
                <a:cs typeface="Arial" panose="020B0604020202020204" pitchFamily="34" charset="0"/>
              </a:rPr>
              <a:t>Archaeological </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Henry Cary PHD.</a:t>
            </a:r>
          </a:p>
          <a:p>
            <a:r>
              <a:rPr lang="en-US" sz="2000" dirty="0">
                <a:latin typeface="Arial" panose="020B0604020202020204" pitchFamily="34" charset="0"/>
                <a:cs typeface="Arial" panose="020B0604020202020204" pitchFamily="34" charset="0"/>
              </a:rPr>
              <a:t>Sr. Staff Archaeological</a:t>
            </a:r>
            <a:endParaRPr lang="en-CA"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5A83EE5-D6E6-3467-D320-3EB9BC6FC31A}"/>
              </a:ext>
            </a:extLst>
          </p:cNvPr>
          <p:cNvSpPr txBox="1"/>
          <p:nvPr/>
        </p:nvSpPr>
        <p:spPr>
          <a:xfrm>
            <a:off x="2910059" y="1283074"/>
            <a:ext cx="2934408"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WSP</a:t>
            </a:r>
          </a:p>
          <a:p>
            <a:r>
              <a:rPr lang="en-US" sz="2000" dirty="0">
                <a:latin typeface="Arial" panose="020B0604020202020204" pitchFamily="34" charset="0"/>
                <a:cs typeface="Arial" panose="020B0604020202020204" pitchFamily="34" charset="0"/>
              </a:rPr>
              <a:t>Geotechnical </a:t>
            </a: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Taiwo Fowler EIT</a:t>
            </a:r>
          </a:p>
          <a:p>
            <a:r>
              <a:rPr lang="en-US" sz="2000" dirty="0">
                <a:latin typeface="Arial" panose="020B0604020202020204" pitchFamily="34" charset="0"/>
                <a:cs typeface="Arial" panose="020B0604020202020204" pitchFamily="34" charset="0"/>
              </a:rPr>
              <a:t>Project Manager</a:t>
            </a:r>
            <a:endParaRPr lang="en-CA" sz="20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3C97127-148C-FD5B-650A-0D3C05DFD66A}"/>
              </a:ext>
            </a:extLst>
          </p:cNvPr>
          <p:cNvSpPr txBox="1"/>
          <p:nvPr/>
        </p:nvSpPr>
        <p:spPr>
          <a:xfrm>
            <a:off x="5555097" y="1272393"/>
            <a:ext cx="2755769" cy="163121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Ellis Engineering Inc.</a:t>
            </a:r>
          </a:p>
          <a:p>
            <a:r>
              <a:rPr lang="en-US" sz="2000" dirty="0">
                <a:latin typeface="Arial" panose="020B0604020202020204" pitchFamily="34" charset="0"/>
                <a:cs typeface="Arial" panose="020B0604020202020204" pitchFamily="34" charset="0"/>
              </a:rPr>
              <a:t>Structural Designer </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Duane VanGeest P. Eng. </a:t>
            </a:r>
            <a:r>
              <a:rPr lang="en-US" sz="2000" dirty="0">
                <a:latin typeface="Arial" panose="020B0604020202020204" pitchFamily="34" charset="0"/>
                <a:cs typeface="Arial" panose="020B0604020202020204" pitchFamily="34" charset="0"/>
              </a:rPr>
              <a:t>Project Manager </a:t>
            </a:r>
            <a:endParaRPr lang="en-CA"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555ADEC-5E57-DF3B-1EAB-CA7E6928E46A}"/>
              </a:ext>
            </a:extLst>
          </p:cNvPr>
          <p:cNvSpPr txBox="1"/>
          <p:nvPr/>
        </p:nvSpPr>
        <p:spPr>
          <a:xfrm>
            <a:off x="8364774" y="1292285"/>
            <a:ext cx="3827226" cy="1938992"/>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Golder Associates Ltd.</a:t>
            </a:r>
          </a:p>
          <a:p>
            <a:r>
              <a:rPr lang="en-US" sz="2000" dirty="0">
                <a:latin typeface="Arial" panose="020B0604020202020204" pitchFamily="34" charset="0"/>
                <a:cs typeface="Arial" panose="020B0604020202020204" pitchFamily="34" charset="0"/>
              </a:rPr>
              <a:t>Structural Evaluation</a:t>
            </a:r>
          </a:p>
          <a:p>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Jarryd A. Buck EIT</a:t>
            </a:r>
          </a:p>
          <a:p>
            <a:r>
              <a:rPr lang="en-US" sz="2000" b="1" dirty="0">
                <a:latin typeface="Arial" panose="020B0604020202020204" pitchFamily="34" charset="0"/>
                <a:cs typeface="Arial" panose="020B0604020202020204" pitchFamily="34" charset="0"/>
              </a:rPr>
              <a:t>Michael P. Navarra M.A. Sc. P. Eng.</a:t>
            </a:r>
          </a:p>
        </p:txBody>
      </p:sp>
      <p:pic>
        <p:nvPicPr>
          <p:cNvPr id="13" name="Picture 12" descr="Logo, company name&#10;&#10;Description automatically generated">
            <a:extLst>
              <a:ext uri="{FF2B5EF4-FFF2-40B4-BE49-F238E27FC236}">
                <a16:creationId xmlns:a16="http://schemas.microsoft.com/office/drawing/2014/main" id="{3DEA1B04-5C5E-D85B-63F5-248D3CEEBA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5097" y="3047949"/>
            <a:ext cx="2375517" cy="2375517"/>
          </a:xfrm>
          <a:prstGeom prst="rect">
            <a:avLst/>
          </a:prstGeom>
        </p:spPr>
      </p:pic>
      <p:pic>
        <p:nvPicPr>
          <p:cNvPr id="19" name="Picture 18" descr="Logo, company name&#10;&#10;Description automatically generated">
            <a:extLst>
              <a:ext uri="{FF2B5EF4-FFF2-40B4-BE49-F238E27FC236}">
                <a16:creationId xmlns:a16="http://schemas.microsoft.com/office/drawing/2014/main" id="{816D6790-9751-C77A-E0EC-AC73E5778D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6686" y="3282177"/>
            <a:ext cx="2488159" cy="1769996"/>
          </a:xfrm>
          <a:prstGeom prst="rect">
            <a:avLst/>
          </a:prstGeom>
        </p:spPr>
      </p:pic>
      <p:pic>
        <p:nvPicPr>
          <p:cNvPr id="7" name="Picture 6">
            <a:extLst>
              <a:ext uri="{FF2B5EF4-FFF2-40B4-BE49-F238E27FC236}">
                <a16:creationId xmlns:a16="http://schemas.microsoft.com/office/drawing/2014/main" id="{C61EE825-B827-8F1C-4C52-B082E25971EB}"/>
              </a:ext>
            </a:extLst>
          </p:cNvPr>
          <p:cNvPicPr>
            <a:picLocks noChangeAspect="1"/>
          </p:cNvPicPr>
          <p:nvPr/>
        </p:nvPicPr>
        <p:blipFill>
          <a:blip r:embed="rId6"/>
          <a:stretch>
            <a:fillRect/>
          </a:stretch>
        </p:blipFill>
        <p:spPr>
          <a:xfrm>
            <a:off x="1143308" y="3692870"/>
            <a:ext cx="2645038" cy="1576850"/>
          </a:xfrm>
          <a:prstGeom prst="rect">
            <a:avLst/>
          </a:prstGeom>
        </p:spPr>
      </p:pic>
    </p:spTree>
    <p:extLst>
      <p:ext uri="{BB962C8B-B14F-4D97-AF65-F5344CB8AC3E}">
        <p14:creationId xmlns:p14="http://schemas.microsoft.com/office/powerpoint/2010/main" val="218697494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fld id="{34701503-B0C3-4604-B9EA-7CEBEC3ABF83}" type="slidenum">
              <a:rPr lang="en-CA" sz="5400" smtClean="0"/>
              <a:t>5</a:t>
            </a:fld>
            <a:endParaRPr lang="en-CA" sz="5400" dirty="0"/>
          </a:p>
        </p:txBody>
      </p:sp>
      <p:sp>
        <p:nvSpPr>
          <p:cNvPr id="6" name="TextBox 5">
            <a:extLst>
              <a:ext uri="{FF2B5EF4-FFF2-40B4-BE49-F238E27FC236}">
                <a16:creationId xmlns:a16="http://schemas.microsoft.com/office/drawing/2014/main" id="{AC589C53-1789-D7A5-1B30-B816FF16AE84}"/>
              </a:ext>
            </a:extLst>
          </p:cNvPr>
          <p:cNvSpPr txBox="1"/>
          <p:nvPr/>
        </p:nvSpPr>
        <p:spPr>
          <a:xfrm>
            <a:off x="170939" y="1338761"/>
            <a:ext cx="11321978"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The Project</a:t>
            </a:r>
            <a:endParaRPr lang="en-CA" sz="3600"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AA971F7-7F01-D96E-D07F-EEB415AA8918}"/>
              </a:ext>
            </a:extLst>
          </p:cNvPr>
          <p:cNvPicPr>
            <a:picLocks noChangeAspect="1"/>
          </p:cNvPicPr>
          <p:nvPr/>
        </p:nvPicPr>
        <p:blipFill rotWithShape="1">
          <a:blip r:embed="rId4"/>
          <a:srcRect t="51799" b="10764"/>
          <a:stretch/>
        </p:blipFill>
        <p:spPr>
          <a:xfrm>
            <a:off x="0" y="-1027"/>
            <a:ext cx="12192000" cy="1088118"/>
          </a:xfrm>
          <a:prstGeom prst="rect">
            <a:avLst/>
          </a:prstGeom>
        </p:spPr>
      </p:pic>
      <p:sp>
        <p:nvSpPr>
          <p:cNvPr id="3" name="TextBox 2">
            <a:extLst>
              <a:ext uri="{FF2B5EF4-FFF2-40B4-BE49-F238E27FC236}">
                <a16:creationId xmlns:a16="http://schemas.microsoft.com/office/drawing/2014/main" id="{6A75B9F7-4256-6C85-8A08-540E6ED34442}"/>
              </a:ext>
            </a:extLst>
          </p:cNvPr>
          <p:cNvSpPr txBox="1"/>
          <p:nvPr/>
        </p:nvSpPr>
        <p:spPr>
          <a:xfrm>
            <a:off x="303402" y="1904624"/>
            <a:ext cx="11585196" cy="3139321"/>
          </a:xfrm>
          <a:prstGeom prst="rect">
            <a:avLst/>
          </a:prstGeom>
          <a:noFill/>
        </p:spPr>
        <p:txBody>
          <a:bodyPr wrap="square" rtlCol="0">
            <a:spAutoFit/>
          </a:bodyPr>
          <a:lstStyle/>
          <a:p>
            <a:r>
              <a:rPr lang="en-US" dirty="0">
                <a:solidFill>
                  <a:srgbClr val="1F497D"/>
                </a:solidFill>
                <a:latin typeface="Arial" panose="020B0604020202020204" pitchFamily="34" charset="0"/>
                <a:cs typeface="Arial" panose="020B0604020202020204" pitchFamily="34" charset="0"/>
              </a:rPr>
              <a:t>The Township of West Lincoln identified that St. Ann’s Road between Regional Road 20 and Twenty Mile Creek Road (RR 69) required reconstruction. The project began with the Township awarding the Municipal Class Environmental Assessment Study and Preliminary design portion of project to Kerry T. Howe Engineering Limited in June of 2021.  It was decided that the project would be conducted as a Schedule “B” EA. </a:t>
            </a:r>
          </a:p>
          <a:p>
            <a:endParaRPr lang="en-US" dirty="0">
              <a:solidFill>
                <a:srgbClr val="1F497D"/>
              </a:solidFill>
              <a:latin typeface="Arial" panose="020B0604020202020204" pitchFamily="34" charset="0"/>
              <a:cs typeface="Arial" panose="020B0604020202020204" pitchFamily="34" charset="0"/>
            </a:endParaRPr>
          </a:p>
          <a:p>
            <a:r>
              <a:rPr lang="en-US" dirty="0">
                <a:solidFill>
                  <a:srgbClr val="1F497D"/>
                </a:solidFill>
                <a:latin typeface="Arial" panose="020B0604020202020204" pitchFamily="34" charset="0"/>
                <a:cs typeface="Arial" panose="020B0604020202020204" pitchFamily="34" charset="0"/>
              </a:rPr>
              <a:t>Projects that are conducted as an Environmental Class Assessment – Schedule “B” – typically have the potential for adverse environmental impacts. These projects must undergo a screening process that includes direct consultation with affected stakeholders and provide the stakeholders with the opportunity to be engaged during the evaluation and to be able to provide feedback as part of the evaluation process.</a:t>
            </a:r>
          </a:p>
          <a:p>
            <a:endParaRPr lang="en-US" dirty="0">
              <a:solidFill>
                <a:srgbClr val="1F497D"/>
              </a:solidFill>
              <a:latin typeface="Arial" panose="020B0604020202020204" pitchFamily="34" charset="0"/>
              <a:cs typeface="Arial" panose="020B0604020202020204" pitchFamily="34" charset="0"/>
            </a:endParaRPr>
          </a:p>
          <a:p>
            <a:endParaRPr lang="en-US" dirty="0">
              <a:solidFill>
                <a:srgbClr val="1F497D"/>
              </a:solidFill>
              <a:latin typeface="Tahoma" panose="020B0604030504040204" pitchFamily="34" charset="0"/>
            </a:endParaRPr>
          </a:p>
        </p:txBody>
      </p:sp>
      <p:sp>
        <p:nvSpPr>
          <p:cNvPr id="5" name="TextBox 4">
            <a:extLst>
              <a:ext uri="{FF2B5EF4-FFF2-40B4-BE49-F238E27FC236}">
                <a16:creationId xmlns:a16="http://schemas.microsoft.com/office/drawing/2014/main" id="{EE8E0193-2E06-5B67-B8D1-4394B1800579}"/>
              </a:ext>
            </a:extLst>
          </p:cNvPr>
          <p:cNvSpPr txBox="1"/>
          <p:nvPr/>
        </p:nvSpPr>
        <p:spPr>
          <a:xfrm>
            <a:off x="303403" y="4641611"/>
            <a:ext cx="11585195" cy="923330"/>
          </a:xfrm>
          <a:prstGeom prst="rect">
            <a:avLst/>
          </a:prstGeom>
          <a:noFill/>
        </p:spPr>
        <p:txBody>
          <a:bodyPr wrap="square">
            <a:spAutoFit/>
          </a:bodyPr>
          <a:lstStyle/>
          <a:p>
            <a:r>
              <a:rPr lang="en-US" dirty="0">
                <a:solidFill>
                  <a:srgbClr val="1F497D"/>
                </a:solidFill>
                <a:latin typeface="Arial" panose="020B0604020202020204" pitchFamily="34" charset="0"/>
                <a:cs typeface="Arial" panose="020B0604020202020204" pitchFamily="34" charset="0"/>
              </a:rPr>
              <a:t>The first Public Information Centre was conducted in June of 2022 which provided details of the Project and Background Studies and subsequent reports, ie, Environmental, Archeological, Traffic and Bridge Condition Assessment along with Alternative Preliminary Design Solutions. </a:t>
            </a:r>
          </a:p>
        </p:txBody>
      </p:sp>
    </p:spTree>
    <p:extLst>
      <p:ext uri="{BB962C8B-B14F-4D97-AF65-F5344CB8AC3E}">
        <p14:creationId xmlns:p14="http://schemas.microsoft.com/office/powerpoint/2010/main" val="49991820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fld id="{34701503-B0C3-4604-B9EA-7CEBEC3ABF83}" type="slidenum">
              <a:rPr lang="en-CA" sz="5400" smtClean="0"/>
              <a:t>6</a:t>
            </a:fld>
            <a:endParaRPr lang="en-CA" sz="5400" dirty="0"/>
          </a:p>
        </p:txBody>
      </p:sp>
      <p:pic>
        <p:nvPicPr>
          <p:cNvPr id="2" name="Picture 1">
            <a:extLst>
              <a:ext uri="{FF2B5EF4-FFF2-40B4-BE49-F238E27FC236}">
                <a16:creationId xmlns:a16="http://schemas.microsoft.com/office/drawing/2014/main" id="{F0E0FB17-D425-E3CB-B8BB-F7646DE9631D}"/>
              </a:ext>
            </a:extLst>
          </p:cNvPr>
          <p:cNvPicPr>
            <a:picLocks noChangeAspect="1"/>
          </p:cNvPicPr>
          <p:nvPr/>
        </p:nvPicPr>
        <p:blipFill>
          <a:blip r:embed="rId4"/>
          <a:stretch>
            <a:fillRect/>
          </a:stretch>
        </p:blipFill>
        <p:spPr>
          <a:xfrm>
            <a:off x="0" y="1436"/>
            <a:ext cx="12192000" cy="1097280"/>
          </a:xfrm>
          <a:prstGeom prst="rect">
            <a:avLst/>
          </a:prstGeom>
        </p:spPr>
      </p:pic>
      <p:sp>
        <p:nvSpPr>
          <p:cNvPr id="32" name="TextBox 31">
            <a:extLst>
              <a:ext uri="{FF2B5EF4-FFF2-40B4-BE49-F238E27FC236}">
                <a16:creationId xmlns:a16="http://schemas.microsoft.com/office/drawing/2014/main" id="{5E413595-CC6F-DB5F-BB0D-EB19A66B7E50}"/>
              </a:ext>
            </a:extLst>
          </p:cNvPr>
          <p:cNvSpPr txBox="1"/>
          <p:nvPr/>
        </p:nvSpPr>
        <p:spPr>
          <a:xfrm>
            <a:off x="476537" y="1964272"/>
            <a:ext cx="1202573" cy="3754874"/>
          </a:xfrm>
          <a:prstGeom prst="rect">
            <a:avLst/>
          </a:prstGeom>
          <a:solidFill>
            <a:schemeClr val="accent6">
              <a:lumMod val="20000"/>
              <a:lumOff val="80000"/>
            </a:schemeClr>
          </a:solidFill>
          <a:ln>
            <a:solidFill>
              <a:schemeClr val="tx1"/>
            </a:solidFill>
          </a:ln>
        </p:spPr>
        <p:txBody>
          <a:bodyPr wrap="none" rtlCol="0">
            <a:spAutoFit/>
          </a:bodyPr>
          <a:lstStyle/>
          <a:p>
            <a:pPr algn="ctr"/>
            <a:r>
              <a:rPr lang="en-CA" sz="1400" b="1" dirty="0">
                <a:latin typeface="Arial" panose="020B0604020202020204" pitchFamily="34" charset="0"/>
                <a:cs typeface="Arial" panose="020B0604020202020204" pitchFamily="34" charset="0"/>
              </a:rPr>
              <a:t>Phase 1</a:t>
            </a: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Identify Problem</a:t>
            </a:r>
          </a:p>
          <a:p>
            <a:r>
              <a:rPr lang="en-CA" sz="1100" dirty="0">
                <a:latin typeface="Arial" panose="020B0604020202020204" pitchFamily="34" charset="0"/>
                <a:cs typeface="Arial" panose="020B0604020202020204" pitchFamily="34" charset="0"/>
              </a:rPr>
              <a:t>Or Opportunity</a:t>
            </a: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A96E5658-1B76-3CF5-9121-AE13A381E181}"/>
              </a:ext>
            </a:extLst>
          </p:cNvPr>
          <p:cNvSpPr txBox="1"/>
          <p:nvPr/>
        </p:nvSpPr>
        <p:spPr>
          <a:xfrm>
            <a:off x="2744365" y="1947413"/>
            <a:ext cx="1303575" cy="3724096"/>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CA" sz="1400" b="1" dirty="0">
                <a:latin typeface="Arial" panose="020B0604020202020204" pitchFamily="34" charset="0"/>
                <a:cs typeface="Arial" panose="020B0604020202020204" pitchFamily="34" charset="0"/>
              </a:rPr>
              <a:t>Phase 2</a:t>
            </a: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Identify Alternative</a:t>
            </a:r>
          </a:p>
          <a:p>
            <a:pPr>
              <a:spcAft>
                <a:spcPts val="600"/>
              </a:spcAft>
            </a:pPr>
            <a:r>
              <a:rPr lang="en-CA" sz="1100" dirty="0">
                <a:latin typeface="Arial" panose="020B0604020202020204" pitchFamily="34" charset="0"/>
                <a:cs typeface="Arial" panose="020B0604020202020204" pitchFamily="34" charset="0"/>
              </a:rPr>
              <a:t>Solutions to problem</a:t>
            </a:r>
          </a:p>
          <a:p>
            <a:r>
              <a:rPr lang="en-CA" sz="1100" dirty="0">
                <a:latin typeface="Arial" panose="020B0604020202020204" pitchFamily="34" charset="0"/>
                <a:cs typeface="Arial" panose="020B0604020202020204" pitchFamily="34" charset="0"/>
              </a:rPr>
              <a:t>Or Opportunity</a:t>
            </a:r>
          </a:p>
          <a:p>
            <a:r>
              <a:rPr lang="en-CA" sz="1100" dirty="0">
                <a:latin typeface="Arial" panose="020B0604020202020204" pitchFamily="34" charset="0"/>
                <a:cs typeface="Arial" panose="020B0604020202020204" pitchFamily="34" charset="0"/>
              </a:rPr>
              <a:t>Select Preferred</a:t>
            </a:r>
          </a:p>
          <a:p>
            <a:pPr>
              <a:spcAft>
                <a:spcPts val="600"/>
              </a:spcAft>
            </a:pPr>
            <a:r>
              <a:rPr lang="en-CA" sz="1100" dirty="0">
                <a:latin typeface="Arial" panose="020B0604020202020204" pitchFamily="34" charset="0"/>
                <a:cs typeface="Arial" panose="020B0604020202020204" pitchFamily="34" charset="0"/>
              </a:rPr>
              <a:t>Solution</a:t>
            </a:r>
          </a:p>
          <a:p>
            <a:pPr>
              <a:spcAft>
                <a:spcPts val="600"/>
              </a:spcAft>
            </a:pPr>
            <a:endParaRPr lang="en-CA" sz="1100" dirty="0">
              <a:latin typeface="Arial" panose="020B0604020202020204" pitchFamily="34" charset="0"/>
              <a:cs typeface="Arial" panose="020B0604020202020204" pitchFamily="34" charset="0"/>
            </a:endParaRPr>
          </a:p>
          <a:p>
            <a:pPr>
              <a:spcAft>
                <a:spcPts val="600"/>
              </a:spcAft>
            </a:pPr>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DC3CD58-AA47-98A7-DBC0-9E978A4BB09F}"/>
              </a:ext>
            </a:extLst>
          </p:cNvPr>
          <p:cNvSpPr txBox="1"/>
          <p:nvPr/>
        </p:nvSpPr>
        <p:spPr>
          <a:xfrm>
            <a:off x="5115904" y="1974755"/>
            <a:ext cx="1523810" cy="3739485"/>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CA" sz="1400" b="1" dirty="0">
                <a:latin typeface="Arial" panose="020B0604020202020204" pitchFamily="34" charset="0"/>
                <a:cs typeface="Arial" panose="020B0604020202020204" pitchFamily="34" charset="0"/>
              </a:rPr>
              <a:t>Phase 3</a:t>
            </a: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Identify Alternative Design</a:t>
            </a:r>
          </a:p>
          <a:p>
            <a:pPr>
              <a:spcAft>
                <a:spcPts val="600"/>
              </a:spcAft>
            </a:pPr>
            <a:r>
              <a:rPr lang="en-CA" sz="1100" dirty="0">
                <a:latin typeface="Arial" panose="020B0604020202020204" pitchFamily="34" charset="0"/>
                <a:cs typeface="Arial" panose="020B0604020202020204" pitchFamily="34" charset="0"/>
              </a:rPr>
              <a:t>Concepts for Preferred Solution</a:t>
            </a:r>
          </a:p>
          <a:p>
            <a:pPr>
              <a:spcAft>
                <a:spcPts val="600"/>
              </a:spcAft>
            </a:pPr>
            <a:r>
              <a:rPr lang="en-CA" sz="1100" dirty="0">
                <a:latin typeface="Arial" panose="020B0604020202020204" pitchFamily="34" charset="0"/>
                <a:cs typeface="Arial" panose="020B0604020202020204" pitchFamily="34" charset="0"/>
              </a:rPr>
              <a:t>Select Preferred Design</a:t>
            </a:r>
          </a:p>
          <a:p>
            <a:r>
              <a:rPr lang="en-CA" sz="1100" dirty="0">
                <a:latin typeface="Arial" panose="020B0604020202020204" pitchFamily="34" charset="0"/>
                <a:cs typeface="Arial" panose="020B0604020202020204" pitchFamily="34" charset="0"/>
              </a:rPr>
              <a:t>Preliminary Finalization of Preferred Design</a:t>
            </a: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58EDBD5-8BE3-CEB6-BA48-AA47A65475C1}"/>
              </a:ext>
            </a:extLst>
          </p:cNvPr>
          <p:cNvSpPr txBox="1"/>
          <p:nvPr/>
        </p:nvSpPr>
        <p:spPr>
          <a:xfrm>
            <a:off x="7707677" y="1990139"/>
            <a:ext cx="1357312" cy="3647152"/>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CA" sz="1400" b="1" dirty="0">
                <a:latin typeface="Arial" panose="020B0604020202020204" pitchFamily="34" charset="0"/>
                <a:cs typeface="Arial" panose="020B0604020202020204" pitchFamily="34" charset="0"/>
              </a:rPr>
              <a:t>Phase 4</a:t>
            </a: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Complete</a:t>
            </a:r>
          </a:p>
          <a:p>
            <a:r>
              <a:rPr lang="en-CA" sz="1100" dirty="0">
                <a:latin typeface="Arial" panose="020B0604020202020204" pitchFamily="34" charset="0"/>
                <a:cs typeface="Arial" panose="020B0604020202020204" pitchFamily="34" charset="0"/>
              </a:rPr>
              <a:t>Environmental </a:t>
            </a:r>
          </a:p>
          <a:p>
            <a:r>
              <a:rPr lang="en-CA" sz="1100" dirty="0">
                <a:latin typeface="Arial" panose="020B0604020202020204" pitchFamily="34" charset="0"/>
                <a:cs typeface="Arial" panose="020B0604020202020204" pitchFamily="34" charset="0"/>
              </a:rPr>
              <a:t>Study Report</a:t>
            </a:r>
          </a:p>
          <a:p>
            <a:pPr>
              <a:spcAft>
                <a:spcPts val="400"/>
              </a:spcAft>
            </a:pPr>
            <a:r>
              <a:rPr lang="en-CA" sz="1100" dirty="0">
                <a:latin typeface="Arial" panose="020B0604020202020204" pitchFamily="34" charset="0"/>
                <a:cs typeface="Arial" panose="020B0604020202020204" pitchFamily="34" charset="0"/>
              </a:rPr>
              <a:t>(ESR)</a:t>
            </a:r>
          </a:p>
          <a:p>
            <a:r>
              <a:rPr lang="en-CA" sz="1100" dirty="0">
                <a:latin typeface="Arial" panose="020B0604020202020204" pitchFamily="34" charset="0"/>
                <a:cs typeface="Arial" panose="020B0604020202020204" pitchFamily="34" charset="0"/>
              </a:rPr>
              <a:t>Notice of </a:t>
            </a:r>
          </a:p>
          <a:p>
            <a:pPr>
              <a:spcAft>
                <a:spcPts val="600"/>
              </a:spcAft>
            </a:pPr>
            <a:r>
              <a:rPr lang="en-CA" sz="1100" dirty="0">
                <a:latin typeface="Arial" panose="020B0604020202020204" pitchFamily="34" charset="0"/>
                <a:cs typeface="Arial" panose="020B0604020202020204" pitchFamily="34" charset="0"/>
              </a:rPr>
              <a:t>Completion</a:t>
            </a:r>
          </a:p>
          <a:p>
            <a:r>
              <a:rPr lang="en-CA" sz="1100" dirty="0">
                <a:latin typeface="Arial" panose="020B0604020202020204" pitchFamily="34" charset="0"/>
                <a:cs typeface="Arial" panose="020B0604020202020204" pitchFamily="34" charset="0"/>
              </a:rPr>
              <a:t>ESR Available</a:t>
            </a:r>
          </a:p>
          <a:p>
            <a:pPr>
              <a:spcAft>
                <a:spcPts val="600"/>
              </a:spcAft>
            </a:pPr>
            <a:r>
              <a:rPr lang="en-CA" sz="1100" dirty="0">
                <a:latin typeface="Arial" panose="020B0604020202020204" pitchFamily="34" charset="0"/>
                <a:cs typeface="Arial" panose="020B0604020202020204" pitchFamily="34" charset="0"/>
              </a:rPr>
              <a:t>For 30 Days</a:t>
            </a:r>
          </a:p>
          <a:p>
            <a:r>
              <a:rPr lang="en-CA" sz="1100" dirty="0">
                <a:latin typeface="Arial" panose="020B0604020202020204" pitchFamily="34" charset="0"/>
                <a:cs typeface="Arial" panose="020B0604020202020204" pitchFamily="34" charset="0"/>
              </a:rPr>
              <a:t>May Proceed with</a:t>
            </a:r>
          </a:p>
          <a:p>
            <a:r>
              <a:rPr lang="en-CA" sz="1100" dirty="0">
                <a:latin typeface="Arial" panose="020B0604020202020204" pitchFamily="34" charset="0"/>
                <a:cs typeface="Arial" panose="020B0604020202020204" pitchFamily="34" charset="0"/>
              </a:rPr>
              <a:t>Detail Design</a:t>
            </a:r>
          </a:p>
          <a:p>
            <a:r>
              <a:rPr lang="en-CA" sz="1100" dirty="0">
                <a:latin typeface="Arial" panose="020B0604020202020204" pitchFamily="34" charset="0"/>
                <a:cs typeface="Arial" panose="020B0604020202020204" pitchFamily="34" charset="0"/>
              </a:rPr>
              <a:t>after any concerns</a:t>
            </a:r>
          </a:p>
          <a:p>
            <a:r>
              <a:rPr lang="en-CA" sz="1100" dirty="0">
                <a:latin typeface="Arial" panose="020B0604020202020204" pitchFamily="34" charset="0"/>
                <a:cs typeface="Arial" panose="020B0604020202020204" pitchFamily="34" charset="0"/>
              </a:rPr>
              <a:t>addressed</a:t>
            </a:r>
            <a:endParaRPr lang="en-CA" sz="14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E3A91CA9-D0CF-B785-47C2-D6F336C20690}"/>
              </a:ext>
            </a:extLst>
          </p:cNvPr>
          <p:cNvSpPr txBox="1"/>
          <p:nvPr/>
        </p:nvSpPr>
        <p:spPr>
          <a:xfrm>
            <a:off x="10132952" y="1993530"/>
            <a:ext cx="1393330" cy="3631763"/>
          </a:xfrm>
          <a:prstGeom prst="rect">
            <a:avLst/>
          </a:prstGeom>
          <a:solidFill>
            <a:schemeClr val="accent6">
              <a:lumMod val="20000"/>
              <a:lumOff val="80000"/>
            </a:schemeClr>
          </a:solidFill>
          <a:ln>
            <a:solidFill>
              <a:schemeClr val="tx1"/>
            </a:solidFill>
          </a:ln>
        </p:spPr>
        <p:txBody>
          <a:bodyPr wrap="none" rtlCol="0">
            <a:spAutoFit/>
          </a:bodyPr>
          <a:lstStyle/>
          <a:p>
            <a:pPr algn="ctr"/>
            <a:r>
              <a:rPr lang="en-CA" sz="1400" b="1" dirty="0">
                <a:latin typeface="Arial" panose="020B0604020202020204" pitchFamily="34" charset="0"/>
                <a:cs typeface="Arial" panose="020B0604020202020204" pitchFamily="34" charset="0"/>
              </a:rPr>
              <a:t>Phase 5</a:t>
            </a: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Complete Contract</a:t>
            </a:r>
          </a:p>
          <a:p>
            <a:r>
              <a:rPr lang="en-CA" sz="1100" dirty="0">
                <a:latin typeface="Arial" panose="020B0604020202020204" pitchFamily="34" charset="0"/>
                <a:cs typeface="Arial" panose="020B0604020202020204" pitchFamily="34" charset="0"/>
              </a:rPr>
              <a:t>Drawings &amp; Tender</a:t>
            </a:r>
          </a:p>
          <a:p>
            <a:pPr>
              <a:spcAft>
                <a:spcPts val="600"/>
              </a:spcAft>
            </a:pPr>
            <a:r>
              <a:rPr lang="en-CA" sz="1100" dirty="0">
                <a:latin typeface="Arial" panose="020B0604020202020204" pitchFamily="34" charset="0"/>
                <a:cs typeface="Arial" panose="020B0604020202020204" pitchFamily="34" charset="0"/>
              </a:rPr>
              <a:t>Documents</a:t>
            </a:r>
          </a:p>
          <a:p>
            <a:r>
              <a:rPr lang="en-CA" sz="1100" dirty="0">
                <a:latin typeface="Arial" panose="020B0604020202020204" pitchFamily="34" charset="0"/>
                <a:cs typeface="Arial" panose="020B0604020202020204" pitchFamily="34" charset="0"/>
              </a:rPr>
              <a:t>Proceed to</a:t>
            </a:r>
          </a:p>
          <a:p>
            <a:r>
              <a:rPr lang="en-CA" sz="1100" dirty="0">
                <a:latin typeface="Arial" panose="020B0604020202020204" pitchFamily="34" charset="0"/>
                <a:cs typeface="Arial" panose="020B0604020202020204" pitchFamily="34" charset="0"/>
              </a:rPr>
              <a:t>Construction</a:t>
            </a: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1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0FAFD63F-C133-B7E6-8DE8-D23A5C3EE6B7}"/>
              </a:ext>
            </a:extLst>
          </p:cNvPr>
          <p:cNvSpPr txBox="1"/>
          <p:nvPr/>
        </p:nvSpPr>
        <p:spPr>
          <a:xfrm>
            <a:off x="265672" y="2264438"/>
            <a:ext cx="1542130" cy="1015663"/>
          </a:xfrm>
          <a:prstGeom prst="rect">
            <a:avLst/>
          </a:prstGeom>
          <a:solidFill>
            <a:schemeClr val="tx1"/>
          </a:solidFill>
        </p:spPr>
        <p:txBody>
          <a:bodyPr wrap="square" rtlCol="0">
            <a:spAutoFit/>
          </a:bodyPr>
          <a:lstStyle/>
          <a:p>
            <a:pPr algn="ctr"/>
            <a:endParaRPr lang="en-CA" sz="1200" b="1" i="1" dirty="0">
              <a:solidFill>
                <a:schemeClr val="bg1"/>
              </a:solidFill>
              <a:latin typeface="Arial" panose="020B0604020202020204" pitchFamily="34" charset="0"/>
              <a:cs typeface="Arial" panose="020B0604020202020204" pitchFamily="34" charset="0"/>
            </a:endParaRPr>
          </a:p>
          <a:p>
            <a:pPr algn="ctr"/>
            <a:r>
              <a:rPr lang="en-CA" sz="1200" b="1" i="1" dirty="0">
                <a:solidFill>
                  <a:schemeClr val="bg1"/>
                </a:solidFill>
                <a:latin typeface="Arial" panose="020B0604020202020204" pitchFamily="34" charset="0"/>
                <a:cs typeface="Arial" panose="020B0604020202020204" pitchFamily="34" charset="0"/>
              </a:rPr>
              <a:t>PROBLEM OR </a:t>
            </a:r>
          </a:p>
          <a:p>
            <a:pPr algn="ctr"/>
            <a:r>
              <a:rPr lang="en-CA" sz="1200" b="1" i="1" dirty="0">
                <a:solidFill>
                  <a:schemeClr val="bg1"/>
                </a:solidFill>
                <a:latin typeface="Arial" panose="020B0604020202020204" pitchFamily="34" charset="0"/>
                <a:cs typeface="Arial" panose="020B0604020202020204" pitchFamily="34" charset="0"/>
              </a:rPr>
              <a:t>OPPORTUNITY</a:t>
            </a:r>
          </a:p>
          <a:p>
            <a:pPr algn="ctr"/>
            <a:endParaRPr lang="en-CA" sz="1200" b="1" i="1" dirty="0">
              <a:solidFill>
                <a:schemeClr val="bg1"/>
              </a:solidFill>
              <a:latin typeface="Arial" panose="020B0604020202020204" pitchFamily="34" charset="0"/>
              <a:cs typeface="Arial" panose="020B0604020202020204" pitchFamily="34" charset="0"/>
            </a:endParaRPr>
          </a:p>
          <a:p>
            <a:pPr algn="ctr"/>
            <a:endParaRPr lang="en-CA" sz="1200" b="1" i="1" dirty="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15A9EC4-969D-71E2-6FD6-82BE48A27312}"/>
              </a:ext>
            </a:extLst>
          </p:cNvPr>
          <p:cNvSpPr txBox="1"/>
          <p:nvPr/>
        </p:nvSpPr>
        <p:spPr>
          <a:xfrm>
            <a:off x="2267661" y="2264438"/>
            <a:ext cx="2135150" cy="1015663"/>
          </a:xfrm>
          <a:prstGeom prst="rect">
            <a:avLst/>
          </a:prstGeom>
          <a:solidFill>
            <a:schemeClr val="tx1"/>
          </a:solidFill>
        </p:spPr>
        <p:txBody>
          <a:bodyPr wrap="square" rtlCol="0">
            <a:spAutoFit/>
          </a:bodyPr>
          <a:lstStyle/>
          <a:p>
            <a:pPr algn="ctr"/>
            <a:endParaRPr lang="en-CA" sz="1200" b="1" i="1" dirty="0">
              <a:solidFill>
                <a:schemeClr val="bg1"/>
              </a:solidFill>
              <a:latin typeface="Arial" panose="020B0604020202020204" pitchFamily="34" charset="0"/>
              <a:cs typeface="Arial" panose="020B0604020202020204" pitchFamily="34" charset="0"/>
            </a:endParaRPr>
          </a:p>
          <a:p>
            <a:pPr algn="ctr"/>
            <a:r>
              <a:rPr lang="en-CA" sz="1200" b="1" i="1" dirty="0">
                <a:solidFill>
                  <a:schemeClr val="bg1"/>
                </a:solidFill>
                <a:latin typeface="Arial" panose="020B0604020202020204" pitchFamily="34" charset="0"/>
                <a:cs typeface="Arial" panose="020B0604020202020204" pitchFamily="34" charset="0"/>
              </a:rPr>
              <a:t>ALTERNATE </a:t>
            </a:r>
          </a:p>
          <a:p>
            <a:pPr algn="ctr"/>
            <a:r>
              <a:rPr lang="en-CA" sz="1200" b="1" i="1" dirty="0">
                <a:solidFill>
                  <a:schemeClr val="bg1"/>
                </a:solidFill>
                <a:latin typeface="Arial" panose="020B0604020202020204" pitchFamily="34" charset="0"/>
                <a:cs typeface="Arial" panose="020B0604020202020204" pitchFamily="34" charset="0"/>
              </a:rPr>
              <a:t>SOLUTIONS</a:t>
            </a:r>
          </a:p>
          <a:p>
            <a:pPr algn="ctr"/>
            <a:endParaRPr lang="en-CA" sz="1200" b="1" i="1" dirty="0">
              <a:solidFill>
                <a:schemeClr val="bg1"/>
              </a:solidFill>
              <a:latin typeface="Arial" panose="020B0604020202020204" pitchFamily="34" charset="0"/>
              <a:cs typeface="Arial" panose="020B0604020202020204" pitchFamily="34" charset="0"/>
            </a:endParaRPr>
          </a:p>
          <a:p>
            <a:pPr algn="ctr"/>
            <a:endParaRPr lang="en-CA" sz="1200" b="1" i="1" dirty="0">
              <a:solidFill>
                <a:schemeClr val="bg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62A310E-1E2F-3F4C-9E26-6C3943F8AD61}"/>
              </a:ext>
            </a:extLst>
          </p:cNvPr>
          <p:cNvSpPr txBox="1"/>
          <p:nvPr/>
        </p:nvSpPr>
        <p:spPr>
          <a:xfrm>
            <a:off x="4590674" y="2264438"/>
            <a:ext cx="2594417" cy="1015663"/>
          </a:xfrm>
          <a:prstGeom prst="rect">
            <a:avLst/>
          </a:prstGeom>
          <a:solidFill>
            <a:schemeClr val="tx1"/>
          </a:solidFill>
        </p:spPr>
        <p:txBody>
          <a:bodyPr wrap="square" rtlCol="0">
            <a:spAutoFit/>
          </a:bodyPr>
          <a:lstStyle/>
          <a:p>
            <a:pPr algn="ctr"/>
            <a:endParaRPr lang="en-CA" sz="1200" b="1" i="1" dirty="0">
              <a:solidFill>
                <a:schemeClr val="bg1"/>
              </a:solidFill>
              <a:latin typeface="Arial" panose="020B0604020202020204" pitchFamily="34" charset="0"/>
              <a:cs typeface="Arial" panose="020B0604020202020204" pitchFamily="34" charset="0"/>
            </a:endParaRPr>
          </a:p>
          <a:p>
            <a:pPr algn="ctr"/>
            <a:r>
              <a:rPr lang="en-CA" sz="1200" b="1" i="1" dirty="0">
                <a:solidFill>
                  <a:schemeClr val="bg1"/>
                </a:solidFill>
                <a:latin typeface="Arial" panose="020B0604020202020204" pitchFamily="34" charset="0"/>
                <a:cs typeface="Arial" panose="020B0604020202020204" pitchFamily="34" charset="0"/>
              </a:rPr>
              <a:t>ALTERNATIVE DESIGN CONCEPTS FOR PERFERRED SOLUTION</a:t>
            </a:r>
          </a:p>
          <a:p>
            <a:pPr algn="ctr"/>
            <a:endParaRPr lang="en-CA" sz="1200" b="1" i="1"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3C7E87D1-240B-7E1B-7099-72200C7170FB}"/>
              </a:ext>
            </a:extLst>
          </p:cNvPr>
          <p:cNvSpPr txBox="1"/>
          <p:nvPr/>
        </p:nvSpPr>
        <p:spPr>
          <a:xfrm>
            <a:off x="-30403" y="1193382"/>
            <a:ext cx="7550288"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MUNICIPAL CLASS EA - STAGES</a:t>
            </a:r>
            <a:endParaRPr lang="en-CA" sz="3600" b="1" dirty="0">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AB7E0598-5BE2-9C55-3025-A2CA7794D801}"/>
              </a:ext>
            </a:extLst>
          </p:cNvPr>
          <p:cNvSpPr txBox="1"/>
          <p:nvPr/>
        </p:nvSpPr>
        <p:spPr>
          <a:xfrm>
            <a:off x="7123401" y="2264438"/>
            <a:ext cx="2525864" cy="1015663"/>
          </a:xfrm>
          <a:prstGeom prst="rect">
            <a:avLst/>
          </a:prstGeom>
          <a:solidFill>
            <a:schemeClr val="tx1"/>
          </a:solidFill>
        </p:spPr>
        <p:txBody>
          <a:bodyPr wrap="square" rtlCol="0">
            <a:spAutoFit/>
          </a:bodyPr>
          <a:lstStyle/>
          <a:p>
            <a:pPr algn="ctr"/>
            <a:endParaRPr lang="en-CA" sz="1200" b="1" i="1" dirty="0">
              <a:solidFill>
                <a:schemeClr val="bg1"/>
              </a:solidFill>
              <a:latin typeface="Arial" panose="020B0604020202020204" pitchFamily="34" charset="0"/>
              <a:cs typeface="Arial" panose="020B0604020202020204" pitchFamily="34" charset="0"/>
            </a:endParaRPr>
          </a:p>
          <a:p>
            <a:pPr algn="ctr"/>
            <a:r>
              <a:rPr lang="en-CA" sz="1200" b="1" i="1" dirty="0">
                <a:solidFill>
                  <a:schemeClr val="bg1"/>
                </a:solidFill>
                <a:latin typeface="Arial" panose="020B0604020202020204" pitchFamily="34" charset="0"/>
                <a:cs typeface="Arial" panose="020B0604020202020204" pitchFamily="34" charset="0"/>
              </a:rPr>
              <a:t>ENVIRONMENTAL</a:t>
            </a:r>
          </a:p>
          <a:p>
            <a:pPr algn="ctr"/>
            <a:r>
              <a:rPr lang="en-CA" sz="1200" b="1" i="1" dirty="0">
                <a:solidFill>
                  <a:schemeClr val="bg1"/>
                </a:solidFill>
                <a:latin typeface="Arial" panose="020B0604020202020204" pitchFamily="34" charset="0"/>
                <a:cs typeface="Arial" panose="020B0604020202020204" pitchFamily="34" charset="0"/>
              </a:rPr>
              <a:t>STUDY</a:t>
            </a:r>
          </a:p>
          <a:p>
            <a:pPr algn="ctr"/>
            <a:r>
              <a:rPr lang="en-CA" sz="1200" b="1" i="1" dirty="0">
                <a:solidFill>
                  <a:schemeClr val="bg1"/>
                </a:solidFill>
                <a:latin typeface="Arial" panose="020B0604020202020204" pitchFamily="34" charset="0"/>
                <a:cs typeface="Arial" panose="020B0604020202020204" pitchFamily="34" charset="0"/>
              </a:rPr>
              <a:t>REPORT (ESR)</a:t>
            </a:r>
          </a:p>
          <a:p>
            <a:pPr algn="ctr"/>
            <a:endParaRPr lang="en-CA" sz="1200" b="1" i="1" dirty="0">
              <a:solidFill>
                <a:schemeClr val="bg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EC758E6F-002A-7AE3-B971-D0DC63AF5B8B}"/>
              </a:ext>
            </a:extLst>
          </p:cNvPr>
          <p:cNvSpPr txBox="1"/>
          <p:nvPr/>
        </p:nvSpPr>
        <p:spPr>
          <a:xfrm>
            <a:off x="9923450" y="2264438"/>
            <a:ext cx="1792013" cy="1015663"/>
          </a:xfrm>
          <a:prstGeom prst="rect">
            <a:avLst/>
          </a:prstGeom>
          <a:solidFill>
            <a:schemeClr val="tx1"/>
          </a:solidFill>
        </p:spPr>
        <p:txBody>
          <a:bodyPr wrap="square" rtlCol="0">
            <a:spAutoFit/>
          </a:bodyPr>
          <a:lstStyle/>
          <a:p>
            <a:pPr algn="ctr"/>
            <a:endParaRPr lang="en-CA" sz="1200" b="1" i="1" dirty="0">
              <a:solidFill>
                <a:schemeClr val="bg1"/>
              </a:solidFill>
              <a:latin typeface="Arial" panose="020B0604020202020204" pitchFamily="34" charset="0"/>
              <a:cs typeface="Arial" panose="020B0604020202020204" pitchFamily="34" charset="0"/>
            </a:endParaRPr>
          </a:p>
          <a:p>
            <a:pPr algn="ctr"/>
            <a:endParaRPr lang="en-CA" sz="1200" b="1" i="1" dirty="0">
              <a:solidFill>
                <a:schemeClr val="bg1"/>
              </a:solidFill>
              <a:latin typeface="Arial" panose="020B0604020202020204" pitchFamily="34" charset="0"/>
              <a:cs typeface="Arial" panose="020B0604020202020204" pitchFamily="34" charset="0"/>
            </a:endParaRPr>
          </a:p>
          <a:p>
            <a:pPr algn="ctr"/>
            <a:r>
              <a:rPr lang="en-CA" sz="1200" b="1" i="1" dirty="0">
                <a:solidFill>
                  <a:schemeClr val="bg1"/>
                </a:solidFill>
                <a:latin typeface="Arial" panose="020B0604020202020204" pitchFamily="34" charset="0"/>
                <a:cs typeface="Arial" panose="020B0604020202020204" pitchFamily="34" charset="0"/>
              </a:rPr>
              <a:t>IMPLEMENTATION</a:t>
            </a:r>
          </a:p>
          <a:p>
            <a:pPr algn="ctr"/>
            <a:endParaRPr lang="en-CA" sz="1200" b="1" i="1" dirty="0">
              <a:solidFill>
                <a:schemeClr val="bg1"/>
              </a:solidFill>
              <a:latin typeface="Arial" panose="020B0604020202020204" pitchFamily="34" charset="0"/>
              <a:cs typeface="Arial" panose="020B0604020202020204" pitchFamily="34" charset="0"/>
            </a:endParaRPr>
          </a:p>
          <a:p>
            <a:pPr algn="ctr"/>
            <a:endParaRPr lang="en-CA" sz="1200" b="1" i="1" dirty="0">
              <a:solidFill>
                <a:schemeClr val="bg1"/>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1503D7DC-0412-D43F-251B-64CDC7D969C6}"/>
              </a:ext>
            </a:extLst>
          </p:cNvPr>
          <p:cNvSpPr/>
          <p:nvPr/>
        </p:nvSpPr>
        <p:spPr>
          <a:xfrm>
            <a:off x="1769243" y="2264437"/>
            <a:ext cx="710639" cy="100765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45" name="Rectangle 44">
            <a:extLst>
              <a:ext uri="{FF2B5EF4-FFF2-40B4-BE49-F238E27FC236}">
                <a16:creationId xmlns:a16="http://schemas.microsoft.com/office/drawing/2014/main" id="{FCF3D463-3B77-F0F0-7316-7A3070D1E7A5}"/>
              </a:ext>
            </a:extLst>
          </p:cNvPr>
          <p:cNvSpPr/>
          <p:nvPr/>
        </p:nvSpPr>
        <p:spPr>
          <a:xfrm>
            <a:off x="4312423" y="2264438"/>
            <a:ext cx="364573" cy="100765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46" name="Rectangle 45">
            <a:extLst>
              <a:ext uri="{FF2B5EF4-FFF2-40B4-BE49-F238E27FC236}">
                <a16:creationId xmlns:a16="http://schemas.microsoft.com/office/drawing/2014/main" id="{913D6CB3-FA4C-8477-AA88-E5D30F336F24}"/>
              </a:ext>
            </a:extLst>
          </p:cNvPr>
          <p:cNvSpPr/>
          <p:nvPr/>
        </p:nvSpPr>
        <p:spPr>
          <a:xfrm>
            <a:off x="9597298" y="2264924"/>
            <a:ext cx="363593" cy="10071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dirty="0"/>
          </a:p>
        </p:txBody>
      </p:sp>
      <p:sp>
        <p:nvSpPr>
          <p:cNvPr id="49" name="Rectangle 48">
            <a:extLst>
              <a:ext uri="{FF2B5EF4-FFF2-40B4-BE49-F238E27FC236}">
                <a16:creationId xmlns:a16="http://schemas.microsoft.com/office/drawing/2014/main" id="{0CFE8C71-F5E5-BCC0-0736-19BA71980B16}"/>
              </a:ext>
            </a:extLst>
          </p:cNvPr>
          <p:cNvSpPr/>
          <p:nvPr/>
        </p:nvSpPr>
        <p:spPr>
          <a:xfrm>
            <a:off x="476537" y="5578148"/>
            <a:ext cx="11049744" cy="146987"/>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Arrow: Down 47">
            <a:extLst>
              <a:ext uri="{FF2B5EF4-FFF2-40B4-BE49-F238E27FC236}">
                <a16:creationId xmlns:a16="http://schemas.microsoft.com/office/drawing/2014/main" id="{3759328B-7F1D-4393-A081-F221F46039AB}"/>
              </a:ext>
            </a:extLst>
          </p:cNvPr>
          <p:cNvSpPr/>
          <p:nvPr/>
        </p:nvSpPr>
        <p:spPr>
          <a:xfrm rot="10800000">
            <a:off x="5207454" y="4973506"/>
            <a:ext cx="1225507" cy="808904"/>
          </a:xfrm>
          <a:prstGeom prst="downArrow">
            <a:avLst>
              <a:gd name="adj1" fmla="val 50000"/>
              <a:gd name="adj2" fmla="val 4576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1400" b="1" dirty="0"/>
              <a:t>We are</a:t>
            </a:r>
            <a:r>
              <a:rPr lang="en-CA" b="1" dirty="0"/>
              <a:t> </a:t>
            </a:r>
            <a:r>
              <a:rPr lang="en-CA" sz="1400" b="1" dirty="0"/>
              <a:t>here</a:t>
            </a:r>
          </a:p>
        </p:txBody>
      </p:sp>
      <p:sp>
        <p:nvSpPr>
          <p:cNvPr id="50" name="Rectangle 49">
            <a:extLst>
              <a:ext uri="{FF2B5EF4-FFF2-40B4-BE49-F238E27FC236}">
                <a16:creationId xmlns:a16="http://schemas.microsoft.com/office/drawing/2014/main" id="{3219276B-4E4F-6268-C706-729CF183B78B}"/>
              </a:ext>
            </a:extLst>
          </p:cNvPr>
          <p:cNvSpPr/>
          <p:nvPr/>
        </p:nvSpPr>
        <p:spPr>
          <a:xfrm>
            <a:off x="265673" y="3130676"/>
            <a:ext cx="11436304" cy="14141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3346221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fld id="{34701503-B0C3-4604-B9EA-7CEBEC3ABF83}" type="slidenum">
              <a:rPr lang="en-CA" sz="5400" smtClean="0"/>
              <a:t>7</a:t>
            </a:fld>
            <a:endParaRPr lang="en-CA" sz="5400" dirty="0"/>
          </a:p>
        </p:txBody>
      </p:sp>
      <p:sp>
        <p:nvSpPr>
          <p:cNvPr id="3" name="TextBox 2">
            <a:extLst>
              <a:ext uri="{FF2B5EF4-FFF2-40B4-BE49-F238E27FC236}">
                <a16:creationId xmlns:a16="http://schemas.microsoft.com/office/drawing/2014/main" id="{6A75B9F7-4256-6C85-8A08-540E6ED34442}"/>
              </a:ext>
            </a:extLst>
          </p:cNvPr>
          <p:cNvSpPr txBox="1"/>
          <p:nvPr/>
        </p:nvSpPr>
        <p:spPr>
          <a:xfrm>
            <a:off x="303402" y="1437565"/>
            <a:ext cx="11585196" cy="2862322"/>
          </a:xfrm>
          <a:prstGeom prst="rect">
            <a:avLst/>
          </a:prstGeom>
          <a:noFill/>
        </p:spPr>
        <p:txBody>
          <a:bodyPr wrap="square" rtlCol="0">
            <a:spAutoFit/>
          </a:bodyPr>
          <a:lstStyle/>
          <a:p>
            <a:r>
              <a:rPr lang="en-US" dirty="0">
                <a:solidFill>
                  <a:srgbClr val="1F497D"/>
                </a:solidFill>
                <a:latin typeface="Arial" panose="020B0604020202020204" pitchFamily="34" charset="0"/>
                <a:cs typeface="Arial" panose="020B0604020202020204" pitchFamily="34" charset="0"/>
              </a:rPr>
              <a:t>Public Information Centre 1 presented 5 Design Alternatives:</a:t>
            </a:r>
          </a:p>
          <a:p>
            <a:pPr marL="285750" indent="-285750">
              <a:buFont typeface="Arial" panose="020B0604020202020204" pitchFamily="34" charset="0"/>
              <a:buChar char="•"/>
            </a:pPr>
            <a:r>
              <a:rPr lang="en-US" dirty="0">
                <a:solidFill>
                  <a:srgbClr val="1F497D"/>
                </a:solidFill>
                <a:latin typeface="Arial" panose="020B0604020202020204" pitchFamily="34" charset="0"/>
                <a:cs typeface="Arial" panose="020B0604020202020204" pitchFamily="34" charset="0"/>
              </a:rPr>
              <a:t>Option 1 – Do-Nothing Alternative</a:t>
            </a:r>
          </a:p>
          <a:p>
            <a:pPr marL="285750" indent="-285750">
              <a:buFont typeface="Arial" panose="020B0604020202020204" pitchFamily="34" charset="0"/>
              <a:buChar char="•"/>
            </a:pPr>
            <a:r>
              <a:rPr lang="en-US" dirty="0">
                <a:solidFill>
                  <a:srgbClr val="1F497D"/>
                </a:solidFill>
                <a:latin typeface="Arial" panose="020B0604020202020204" pitchFamily="34" charset="0"/>
                <a:cs typeface="Arial" panose="020B0604020202020204" pitchFamily="34" charset="0"/>
              </a:rPr>
              <a:t>Option 2 – 7.0m Wide Road with Curb and Gutter</a:t>
            </a:r>
          </a:p>
          <a:p>
            <a:pPr marL="285750" indent="-285750">
              <a:buFont typeface="Arial" panose="020B0604020202020204" pitchFamily="34" charset="0"/>
              <a:buChar char="•"/>
            </a:pPr>
            <a:r>
              <a:rPr lang="en-US" dirty="0">
                <a:solidFill>
                  <a:srgbClr val="1F497D"/>
                </a:solidFill>
                <a:latin typeface="Arial" panose="020B0604020202020204" pitchFamily="34" charset="0"/>
                <a:cs typeface="Arial" panose="020B0604020202020204" pitchFamily="34" charset="0"/>
              </a:rPr>
              <a:t>Option 3 – 8.5m Wide Road with Curb and Gutter</a:t>
            </a:r>
          </a:p>
          <a:p>
            <a:pPr marL="285750" indent="-285750">
              <a:buFont typeface="Arial" panose="020B0604020202020204" pitchFamily="34" charset="0"/>
              <a:buChar char="•"/>
            </a:pPr>
            <a:r>
              <a:rPr lang="en-US" dirty="0">
                <a:solidFill>
                  <a:srgbClr val="1F497D"/>
                </a:solidFill>
                <a:latin typeface="Arial" panose="020B0604020202020204" pitchFamily="34" charset="0"/>
                <a:cs typeface="Arial" panose="020B0604020202020204" pitchFamily="34" charset="0"/>
              </a:rPr>
              <a:t>Option 4 – 8.5m Wide Road without Curb and Gutter</a:t>
            </a:r>
          </a:p>
          <a:p>
            <a:pPr marL="285750" indent="-285750">
              <a:buFont typeface="Arial" panose="020B0604020202020204" pitchFamily="34" charset="0"/>
              <a:buChar char="•"/>
            </a:pPr>
            <a:r>
              <a:rPr lang="en-US" dirty="0">
                <a:solidFill>
                  <a:srgbClr val="1F497D"/>
                </a:solidFill>
                <a:latin typeface="Arial" panose="020B0604020202020204" pitchFamily="34" charset="0"/>
                <a:cs typeface="Arial" panose="020B0604020202020204" pitchFamily="34" charset="0"/>
              </a:rPr>
              <a:t>Option 5 – 10.0m Wide Road with Curb and Gutter</a:t>
            </a:r>
          </a:p>
          <a:p>
            <a:endParaRPr lang="en-US" dirty="0">
              <a:solidFill>
                <a:srgbClr val="1F497D"/>
              </a:solidFill>
              <a:latin typeface="Arial" panose="020B0604020202020204" pitchFamily="34" charset="0"/>
              <a:cs typeface="Arial" panose="020B0604020202020204" pitchFamily="34" charset="0"/>
            </a:endParaRPr>
          </a:p>
          <a:p>
            <a:r>
              <a:rPr lang="en-US" dirty="0">
                <a:solidFill>
                  <a:srgbClr val="1F497D"/>
                </a:solidFill>
                <a:latin typeface="Arial" panose="020B0604020202020204" pitchFamily="34" charset="0"/>
                <a:cs typeface="Arial" panose="020B0604020202020204" pitchFamily="34" charset="0"/>
              </a:rPr>
              <a:t>Pros and Cons for all Alternatives were identified and evaluated, and the Preferred Preliminary Design Option 2 was chosen.</a:t>
            </a:r>
          </a:p>
          <a:p>
            <a:endParaRPr lang="en-US" dirty="0">
              <a:solidFill>
                <a:srgbClr val="1F497D"/>
              </a:solidFill>
              <a:latin typeface="Tahoma" panose="020B0604030504040204" pitchFamily="34" charset="0"/>
            </a:endParaRPr>
          </a:p>
        </p:txBody>
      </p:sp>
      <p:pic>
        <p:nvPicPr>
          <p:cNvPr id="2" name="Picture 1">
            <a:extLst>
              <a:ext uri="{FF2B5EF4-FFF2-40B4-BE49-F238E27FC236}">
                <a16:creationId xmlns:a16="http://schemas.microsoft.com/office/drawing/2014/main" id="{3775A96F-0935-A4C1-0215-B07407E54FEB}"/>
              </a:ext>
            </a:extLst>
          </p:cNvPr>
          <p:cNvPicPr>
            <a:picLocks noChangeAspect="1"/>
          </p:cNvPicPr>
          <p:nvPr/>
        </p:nvPicPr>
        <p:blipFill rotWithShape="1">
          <a:blip r:embed="rId4"/>
          <a:srcRect t="30797" b="27851"/>
          <a:stretch/>
        </p:blipFill>
        <p:spPr>
          <a:xfrm>
            <a:off x="0" y="6992"/>
            <a:ext cx="12192000" cy="1087121"/>
          </a:xfrm>
          <a:prstGeom prst="rect">
            <a:avLst/>
          </a:prstGeom>
        </p:spPr>
      </p:pic>
    </p:spTree>
    <p:extLst>
      <p:ext uri="{BB962C8B-B14F-4D97-AF65-F5344CB8AC3E}">
        <p14:creationId xmlns:p14="http://schemas.microsoft.com/office/powerpoint/2010/main" val="273787155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fld id="{34701503-B0C3-4604-B9EA-7CEBEC3ABF83}" type="slidenum">
              <a:rPr lang="en-CA" sz="5400" smtClean="0"/>
              <a:t>8</a:t>
            </a:fld>
            <a:endParaRPr lang="en-CA" sz="5400" dirty="0"/>
          </a:p>
        </p:txBody>
      </p:sp>
      <p:sp>
        <p:nvSpPr>
          <p:cNvPr id="6" name="TextBox 5">
            <a:extLst>
              <a:ext uri="{FF2B5EF4-FFF2-40B4-BE49-F238E27FC236}">
                <a16:creationId xmlns:a16="http://schemas.microsoft.com/office/drawing/2014/main" id="{AC589C53-1789-D7A5-1B30-B816FF16AE84}"/>
              </a:ext>
            </a:extLst>
          </p:cNvPr>
          <p:cNvSpPr txBox="1"/>
          <p:nvPr/>
        </p:nvSpPr>
        <p:spPr>
          <a:xfrm>
            <a:off x="0" y="1054152"/>
            <a:ext cx="11471080" cy="1508105"/>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Design Option Evaluation Criteria</a:t>
            </a:r>
          </a:p>
          <a:p>
            <a:endParaRPr lang="en-US" sz="1600" dirty="0"/>
          </a:p>
          <a:p>
            <a:r>
              <a:rPr lang="en-US" dirty="0">
                <a:solidFill>
                  <a:srgbClr val="1F497D"/>
                </a:solidFill>
                <a:latin typeface="Arial" panose="020B0604020202020204" pitchFamily="34" charset="0"/>
                <a:cs typeface="Arial" panose="020B0604020202020204" pitchFamily="34" charset="0"/>
              </a:rPr>
              <a:t>Evaluation</a:t>
            </a:r>
            <a:r>
              <a:rPr lang="en-US" sz="2000" dirty="0">
                <a:latin typeface="Arial" panose="020B0604020202020204" pitchFamily="34" charset="0"/>
                <a:cs typeface="Arial" panose="020B0604020202020204" pitchFamily="34" charset="0"/>
              </a:rPr>
              <a:t> </a:t>
            </a:r>
            <a:r>
              <a:rPr lang="en-US" dirty="0">
                <a:solidFill>
                  <a:srgbClr val="1F497D"/>
                </a:solidFill>
                <a:latin typeface="Arial" panose="020B0604020202020204" pitchFamily="34" charset="0"/>
                <a:cs typeface="Arial" panose="020B0604020202020204" pitchFamily="34" charset="0"/>
              </a:rPr>
              <a:t>criteria have been developed and are shown below. The Alternative Solutions will be evaluated against these criteria</a:t>
            </a:r>
            <a:r>
              <a:rPr lang="en-US" sz="2000" dirty="0">
                <a:latin typeface="Arial" panose="020B0604020202020204" pitchFamily="34" charset="0"/>
                <a:cs typeface="Arial" panose="020B0604020202020204" pitchFamily="34" charset="0"/>
              </a:rPr>
              <a:t>.</a:t>
            </a:r>
            <a:endParaRPr lang="en-CA" sz="2000" dirty="0">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B3FF9F15-9C77-2935-0C81-D9D9764A9238}"/>
              </a:ext>
            </a:extLst>
          </p:cNvPr>
          <p:cNvGraphicFramePr>
            <a:graphicFrameLocks noGrp="1"/>
          </p:cNvGraphicFramePr>
          <p:nvPr/>
        </p:nvGraphicFramePr>
        <p:xfrm>
          <a:off x="951970" y="2662007"/>
          <a:ext cx="9301534" cy="2983617"/>
        </p:xfrm>
        <a:graphic>
          <a:graphicData uri="http://schemas.openxmlformats.org/drawingml/2006/table">
            <a:tbl>
              <a:tblPr firstRow="1" bandRow="1">
                <a:tableStyleId>{5C22544A-7EE6-4342-B048-85BDC9FD1C3A}</a:tableStyleId>
              </a:tblPr>
              <a:tblGrid>
                <a:gridCol w="2489005">
                  <a:extLst>
                    <a:ext uri="{9D8B030D-6E8A-4147-A177-3AD203B41FA5}">
                      <a16:colId xmlns:a16="http://schemas.microsoft.com/office/drawing/2014/main" val="2157318450"/>
                    </a:ext>
                  </a:extLst>
                </a:gridCol>
                <a:gridCol w="2050029">
                  <a:extLst>
                    <a:ext uri="{9D8B030D-6E8A-4147-A177-3AD203B41FA5}">
                      <a16:colId xmlns:a16="http://schemas.microsoft.com/office/drawing/2014/main" val="494544614"/>
                    </a:ext>
                  </a:extLst>
                </a:gridCol>
                <a:gridCol w="2609850">
                  <a:extLst>
                    <a:ext uri="{9D8B030D-6E8A-4147-A177-3AD203B41FA5}">
                      <a16:colId xmlns:a16="http://schemas.microsoft.com/office/drawing/2014/main" val="666988925"/>
                    </a:ext>
                  </a:extLst>
                </a:gridCol>
                <a:gridCol w="2152650">
                  <a:extLst>
                    <a:ext uri="{9D8B030D-6E8A-4147-A177-3AD203B41FA5}">
                      <a16:colId xmlns:a16="http://schemas.microsoft.com/office/drawing/2014/main" val="120607691"/>
                    </a:ext>
                  </a:extLst>
                </a:gridCol>
              </a:tblGrid>
              <a:tr h="3400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rPr>
                        <a:t>Transportation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CA" dirty="0">
                          <a:solidFill>
                            <a:schemeClr val="accent2"/>
                          </a:solidFill>
                        </a:rPr>
                        <a:t>Natural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CA" dirty="0">
                          <a:solidFill>
                            <a:schemeClr val="accent2"/>
                          </a:solidFill>
                        </a:rPr>
                        <a:t>Socio-Economic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CA" dirty="0">
                          <a:solidFill>
                            <a:schemeClr val="accent2"/>
                          </a:solidFill>
                        </a:rPr>
                        <a:t>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113838418"/>
                  </a:ext>
                </a:extLst>
              </a:tr>
              <a:tr h="2617857">
                <a:tc>
                  <a:txBody>
                    <a:bodyPr/>
                    <a:lstStyle/>
                    <a:p>
                      <a:pPr marL="285750" indent="-285750">
                        <a:buFont typeface="Arial" panose="020B0604020202020204" pitchFamily="34" charset="0"/>
                        <a:buChar char="•"/>
                      </a:pPr>
                      <a:r>
                        <a:rPr lang="en-CA" dirty="0"/>
                        <a:t>Traffic Demand</a:t>
                      </a:r>
                    </a:p>
                    <a:p>
                      <a:pPr marL="285750" indent="-285750">
                        <a:buFont typeface="Arial" panose="020B0604020202020204" pitchFamily="34" charset="0"/>
                        <a:buChar char="•"/>
                      </a:pPr>
                      <a:r>
                        <a:rPr lang="en-CA" dirty="0"/>
                        <a:t>Safety</a:t>
                      </a:r>
                    </a:p>
                    <a:p>
                      <a:pPr marL="285750" indent="-285750">
                        <a:buFont typeface="Arial" panose="020B0604020202020204" pitchFamily="34" charset="0"/>
                        <a:buChar char="•"/>
                      </a:pPr>
                      <a:r>
                        <a:rPr lang="en-CA" dirty="0"/>
                        <a:t>Active Transportation</a:t>
                      </a:r>
                    </a:p>
                    <a:p>
                      <a:pPr marL="285750" indent="-285750">
                        <a:buFont typeface="Arial" panose="020B0604020202020204" pitchFamily="34" charset="0"/>
                        <a:buChar char="•"/>
                      </a:pPr>
                      <a:r>
                        <a:rPr lang="en-CA" dirty="0"/>
                        <a:t>Transit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CA" dirty="0"/>
                        <a:t>Environmental Impact</a:t>
                      </a:r>
                    </a:p>
                    <a:p>
                      <a:pPr marL="0" indent="0">
                        <a:buFont typeface="Arial" panose="020B0604020202020204" pitchFamily="34" charset="0"/>
                        <a:buNone/>
                      </a:pPr>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CA" dirty="0"/>
                        <a:t>Supports local Growth and Development</a:t>
                      </a:r>
                    </a:p>
                    <a:p>
                      <a:pPr marL="285750" indent="-285750">
                        <a:buFont typeface="Arial" panose="020B0604020202020204" pitchFamily="34" charset="0"/>
                        <a:buChar char="•"/>
                      </a:pPr>
                      <a:r>
                        <a:rPr lang="en-CA" dirty="0"/>
                        <a:t>Impact to Adjacent Properties</a:t>
                      </a:r>
                    </a:p>
                    <a:p>
                      <a:pPr marL="285750" indent="-285750">
                        <a:buFont typeface="Arial" panose="020B0604020202020204" pitchFamily="34" charset="0"/>
                        <a:buChar char="•"/>
                      </a:pPr>
                      <a:r>
                        <a:rPr lang="en-CA" dirty="0"/>
                        <a:t>ROW Availability</a:t>
                      </a:r>
                    </a:p>
                    <a:p>
                      <a:pPr marL="285750" indent="-285750">
                        <a:buFont typeface="Arial" panose="020B0604020202020204" pitchFamily="34" charset="0"/>
                        <a:buChar char="•"/>
                      </a:pPr>
                      <a:r>
                        <a:rPr lang="en-CA" dirty="0"/>
                        <a:t>Utility Impact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285750" indent="-285750">
                        <a:buFont typeface="Arial" panose="020B0604020202020204" pitchFamily="34" charset="0"/>
                        <a:buChar char="•"/>
                      </a:pPr>
                      <a:r>
                        <a:rPr lang="en-CA" dirty="0"/>
                        <a:t>Capital Costs</a:t>
                      </a:r>
                    </a:p>
                    <a:p>
                      <a:pPr marL="285750" indent="-285750">
                        <a:buFont typeface="Arial" panose="020B0604020202020204" pitchFamily="34" charset="0"/>
                        <a:buChar char="•"/>
                      </a:pPr>
                      <a:r>
                        <a:rPr lang="en-CA" dirty="0"/>
                        <a:t>Maintenance Costs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420033289"/>
                  </a:ext>
                </a:extLst>
              </a:tr>
            </a:tbl>
          </a:graphicData>
        </a:graphic>
      </p:graphicFrame>
      <p:pic>
        <p:nvPicPr>
          <p:cNvPr id="8" name="Graphic 7" descr="Cycling with solid fill">
            <a:extLst>
              <a:ext uri="{FF2B5EF4-FFF2-40B4-BE49-F238E27FC236}">
                <a16:creationId xmlns:a16="http://schemas.microsoft.com/office/drawing/2014/main" id="{276EE952-045A-67E1-EC20-F8F5D73BE9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98928" y="4909957"/>
            <a:ext cx="728986" cy="728986"/>
          </a:xfrm>
          <a:prstGeom prst="rect">
            <a:avLst/>
          </a:prstGeom>
        </p:spPr>
      </p:pic>
      <p:pic>
        <p:nvPicPr>
          <p:cNvPr id="10" name="Graphic 9" descr="Car with solid fill">
            <a:extLst>
              <a:ext uri="{FF2B5EF4-FFF2-40B4-BE49-F238E27FC236}">
                <a16:creationId xmlns:a16="http://schemas.microsoft.com/office/drawing/2014/main" id="{0D2B204C-283E-2EBE-DED7-2CED772D1D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8850" y="4629941"/>
            <a:ext cx="1289017" cy="1289017"/>
          </a:xfrm>
          <a:prstGeom prst="rect">
            <a:avLst/>
          </a:prstGeom>
        </p:spPr>
      </p:pic>
      <p:pic>
        <p:nvPicPr>
          <p:cNvPr id="13" name="Graphic 12" descr="Forest scene with solid fill">
            <a:extLst>
              <a:ext uri="{FF2B5EF4-FFF2-40B4-BE49-F238E27FC236}">
                <a16:creationId xmlns:a16="http://schemas.microsoft.com/office/drawing/2014/main" id="{30CCED52-1B94-104D-98BB-5B3B98FD092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97348" y="4517526"/>
            <a:ext cx="1202248" cy="1202248"/>
          </a:xfrm>
          <a:prstGeom prst="rect">
            <a:avLst/>
          </a:prstGeom>
        </p:spPr>
      </p:pic>
      <p:pic>
        <p:nvPicPr>
          <p:cNvPr id="17" name="Graphic 16" descr="Wave with solid fill">
            <a:extLst>
              <a:ext uri="{FF2B5EF4-FFF2-40B4-BE49-F238E27FC236}">
                <a16:creationId xmlns:a16="http://schemas.microsoft.com/office/drawing/2014/main" id="{B7D92245-0E47-2C64-9712-278FF57B717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68426" y="4879852"/>
            <a:ext cx="796940" cy="796940"/>
          </a:xfrm>
          <a:prstGeom prst="rect">
            <a:avLst/>
          </a:prstGeom>
        </p:spPr>
      </p:pic>
      <p:pic>
        <p:nvPicPr>
          <p:cNvPr id="19" name="Graphic 18" descr="Tax with solid fill">
            <a:extLst>
              <a:ext uri="{FF2B5EF4-FFF2-40B4-BE49-F238E27FC236}">
                <a16:creationId xmlns:a16="http://schemas.microsoft.com/office/drawing/2014/main" id="{C74E1D37-13DB-31FD-7F7D-3A39233FD2B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592372" y="4625678"/>
            <a:ext cx="1202248" cy="1202248"/>
          </a:xfrm>
          <a:prstGeom prst="rect">
            <a:avLst/>
          </a:prstGeom>
        </p:spPr>
      </p:pic>
      <p:pic>
        <p:nvPicPr>
          <p:cNvPr id="22" name="Graphic 21" descr="Business Growth with solid fill">
            <a:extLst>
              <a:ext uri="{FF2B5EF4-FFF2-40B4-BE49-F238E27FC236}">
                <a16:creationId xmlns:a16="http://schemas.microsoft.com/office/drawing/2014/main" id="{A21A0095-AC03-261D-EE4D-7E65A339A9A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04942" y="4578617"/>
            <a:ext cx="1090050" cy="1090050"/>
          </a:xfrm>
          <a:prstGeom prst="rect">
            <a:avLst/>
          </a:prstGeom>
        </p:spPr>
      </p:pic>
      <p:pic>
        <p:nvPicPr>
          <p:cNvPr id="24" name="Graphic 23" descr="Water Fountain with solid fill">
            <a:extLst>
              <a:ext uri="{FF2B5EF4-FFF2-40B4-BE49-F238E27FC236}">
                <a16:creationId xmlns:a16="http://schemas.microsoft.com/office/drawing/2014/main" id="{0DAF1947-5936-B70D-8474-43B277534FA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892250" y="4454898"/>
            <a:ext cx="1202248" cy="1202248"/>
          </a:xfrm>
          <a:prstGeom prst="rect">
            <a:avLst/>
          </a:prstGeom>
        </p:spPr>
      </p:pic>
      <p:pic>
        <p:nvPicPr>
          <p:cNvPr id="25" name="Picture 24">
            <a:extLst>
              <a:ext uri="{FF2B5EF4-FFF2-40B4-BE49-F238E27FC236}">
                <a16:creationId xmlns:a16="http://schemas.microsoft.com/office/drawing/2014/main" id="{9A7F21F1-2BAB-BC96-47D7-7F483A04CCA2}"/>
              </a:ext>
            </a:extLst>
          </p:cNvPr>
          <p:cNvPicPr>
            <a:picLocks noChangeAspect="1"/>
          </p:cNvPicPr>
          <p:nvPr/>
        </p:nvPicPr>
        <p:blipFill>
          <a:blip r:embed="rId18"/>
          <a:stretch>
            <a:fillRect/>
          </a:stretch>
        </p:blipFill>
        <p:spPr>
          <a:xfrm>
            <a:off x="0" y="-30936"/>
            <a:ext cx="12192000" cy="1085088"/>
          </a:xfrm>
          <a:prstGeom prst="rect">
            <a:avLst/>
          </a:prstGeom>
        </p:spPr>
      </p:pic>
    </p:spTree>
    <p:extLst>
      <p:ext uri="{BB962C8B-B14F-4D97-AF65-F5344CB8AC3E}">
        <p14:creationId xmlns:p14="http://schemas.microsoft.com/office/powerpoint/2010/main" val="354070193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D931096-EBF5-921A-0D06-73BBCC3901E0}"/>
              </a:ext>
            </a:extLst>
          </p:cNvPr>
          <p:cNvSpPr/>
          <p:nvPr/>
        </p:nvSpPr>
        <p:spPr>
          <a:xfrm>
            <a:off x="0" y="5770880"/>
            <a:ext cx="12192000" cy="108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6" name="Picture 15" descr="Logo&#10;&#10;Description automatically generated">
            <a:extLst>
              <a:ext uri="{FF2B5EF4-FFF2-40B4-BE49-F238E27FC236}">
                <a16:creationId xmlns:a16="http://schemas.microsoft.com/office/drawing/2014/main" id="{0A04674E-F40D-0E30-725F-EA229A4B9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39" y="5793939"/>
            <a:ext cx="5080000" cy="1270000"/>
          </a:xfrm>
          <a:prstGeom prst="rect">
            <a:avLst/>
          </a:prstGeom>
        </p:spPr>
      </p:pic>
      <p:pic>
        <p:nvPicPr>
          <p:cNvPr id="20" name="Picture 19" descr="Logo&#10;&#10;Description automatically generated with low confidence">
            <a:extLst>
              <a:ext uri="{FF2B5EF4-FFF2-40B4-BE49-F238E27FC236}">
                <a16:creationId xmlns:a16="http://schemas.microsoft.com/office/drawing/2014/main" id="{E19FC889-1875-4A20-57FE-3EE7F0103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4848" y="5730460"/>
            <a:ext cx="1357312" cy="1127540"/>
          </a:xfrm>
          <a:prstGeom prst="rect">
            <a:avLst/>
          </a:prstGeom>
        </p:spPr>
      </p:pic>
      <p:sp>
        <p:nvSpPr>
          <p:cNvPr id="26" name="Slide Number Placeholder 25">
            <a:extLst>
              <a:ext uri="{FF2B5EF4-FFF2-40B4-BE49-F238E27FC236}">
                <a16:creationId xmlns:a16="http://schemas.microsoft.com/office/drawing/2014/main" id="{21C4FB88-2B1F-379D-97D2-2BEAB68DE77C}"/>
              </a:ext>
            </a:extLst>
          </p:cNvPr>
          <p:cNvSpPr>
            <a:spLocks noGrp="1"/>
          </p:cNvSpPr>
          <p:nvPr>
            <p:ph type="sldNum" sz="quarter" idx="12"/>
          </p:nvPr>
        </p:nvSpPr>
        <p:spPr>
          <a:xfrm>
            <a:off x="10932160" y="6103462"/>
            <a:ext cx="1188244" cy="838518"/>
          </a:xfrm>
        </p:spPr>
        <p:txBody>
          <a:bodyPr/>
          <a:lstStyle/>
          <a:p>
            <a:fld id="{34701503-B0C3-4604-B9EA-7CEBEC3ABF83}" type="slidenum">
              <a:rPr lang="en-CA" sz="5400" smtClean="0"/>
              <a:t>9</a:t>
            </a:fld>
            <a:endParaRPr lang="en-CA" sz="5400" dirty="0"/>
          </a:p>
        </p:txBody>
      </p:sp>
      <p:sp>
        <p:nvSpPr>
          <p:cNvPr id="6" name="TextBox 5">
            <a:extLst>
              <a:ext uri="{FF2B5EF4-FFF2-40B4-BE49-F238E27FC236}">
                <a16:creationId xmlns:a16="http://schemas.microsoft.com/office/drawing/2014/main" id="{AC589C53-1789-D7A5-1B30-B816FF16AE84}"/>
              </a:ext>
            </a:extLst>
          </p:cNvPr>
          <p:cNvSpPr txBox="1"/>
          <p:nvPr/>
        </p:nvSpPr>
        <p:spPr>
          <a:xfrm>
            <a:off x="170939" y="119828"/>
            <a:ext cx="9010836" cy="492443"/>
          </a:xfrm>
          <a:prstGeom prst="rect">
            <a:avLst/>
          </a:prstGeom>
          <a:noFill/>
        </p:spPr>
        <p:txBody>
          <a:bodyPr wrap="square" rtlCol="0">
            <a:spAutoFit/>
          </a:bodyPr>
          <a:lstStyle/>
          <a:p>
            <a:r>
              <a:rPr lang="en-US" sz="2600" b="1" dirty="0">
                <a:latin typeface="Arial" panose="020B0604020202020204" pitchFamily="34" charset="0"/>
                <a:cs typeface="Arial" panose="020B0604020202020204" pitchFamily="34" charset="0"/>
              </a:rPr>
              <a:t>Evaluation Table: Transportation &amp; Engineering</a:t>
            </a:r>
            <a:endParaRPr lang="en-CA" sz="2600" b="1"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4EAE012-24F7-91CB-4346-9B909DF8C8AC}"/>
              </a:ext>
            </a:extLst>
          </p:cNvPr>
          <p:cNvSpPr txBox="1"/>
          <p:nvPr/>
        </p:nvSpPr>
        <p:spPr>
          <a:xfrm>
            <a:off x="0" y="1501518"/>
            <a:ext cx="11663214" cy="2708434"/>
          </a:xfrm>
          <a:prstGeom prst="rect">
            <a:avLst/>
          </a:prstGeom>
          <a:noFill/>
        </p:spPr>
        <p:txBody>
          <a:bodyPr wrap="square" rtlCol="0">
            <a:spAutoFit/>
          </a:bodyPr>
          <a:lstStyle/>
          <a:p>
            <a:r>
              <a:rPr lang="en-US" sz="2000" dirty="0"/>
              <a:t>	</a:t>
            </a:r>
          </a:p>
          <a:p>
            <a:endParaRPr lang="en-US" sz="2000" dirty="0"/>
          </a:p>
          <a:p>
            <a:endParaRPr lang="en-US" sz="2000" dirty="0"/>
          </a:p>
          <a:p>
            <a:endParaRPr lang="en-US" sz="2000" dirty="0"/>
          </a:p>
          <a:p>
            <a:endParaRPr lang="en-US" sz="2400" dirty="0"/>
          </a:p>
          <a:p>
            <a:endParaRPr lang="en-US" sz="2400" dirty="0"/>
          </a:p>
          <a:p>
            <a:endParaRPr lang="en-US" sz="2400" dirty="0"/>
          </a:p>
          <a:p>
            <a:pPr marL="285750" indent="-285750">
              <a:buFont typeface="Arial" panose="020B0604020202020204" pitchFamily="34" charset="0"/>
              <a:buChar char="•"/>
            </a:pPr>
            <a:endParaRPr lang="en-CA" dirty="0"/>
          </a:p>
        </p:txBody>
      </p:sp>
      <p:pic>
        <p:nvPicPr>
          <p:cNvPr id="15" name="Picture 14">
            <a:extLst>
              <a:ext uri="{FF2B5EF4-FFF2-40B4-BE49-F238E27FC236}">
                <a16:creationId xmlns:a16="http://schemas.microsoft.com/office/drawing/2014/main" id="{D1D6385C-36A8-F661-1861-D373595858EE}"/>
              </a:ext>
            </a:extLst>
          </p:cNvPr>
          <p:cNvPicPr>
            <a:picLocks noChangeAspect="1"/>
          </p:cNvPicPr>
          <p:nvPr/>
        </p:nvPicPr>
        <p:blipFill>
          <a:blip r:embed="rId4"/>
          <a:stretch>
            <a:fillRect/>
          </a:stretch>
        </p:blipFill>
        <p:spPr>
          <a:xfrm>
            <a:off x="7761226" y="119828"/>
            <a:ext cx="3423804" cy="805601"/>
          </a:xfrm>
          <a:prstGeom prst="rect">
            <a:avLst/>
          </a:prstGeom>
        </p:spPr>
      </p:pic>
      <p:graphicFrame>
        <p:nvGraphicFramePr>
          <p:cNvPr id="5" name="Table 7">
            <a:extLst>
              <a:ext uri="{FF2B5EF4-FFF2-40B4-BE49-F238E27FC236}">
                <a16:creationId xmlns:a16="http://schemas.microsoft.com/office/drawing/2014/main" id="{C5679709-1DA7-6216-D0BA-D5A15E344625}"/>
              </a:ext>
            </a:extLst>
          </p:cNvPr>
          <p:cNvGraphicFramePr>
            <a:graphicFrameLocks noGrp="1"/>
          </p:cNvGraphicFramePr>
          <p:nvPr/>
        </p:nvGraphicFramePr>
        <p:xfrm>
          <a:off x="170939" y="1011908"/>
          <a:ext cx="11805036" cy="3972492"/>
        </p:xfrm>
        <a:graphic>
          <a:graphicData uri="http://schemas.openxmlformats.org/drawingml/2006/table">
            <a:tbl>
              <a:tblPr firstRow="1" bandRow="1">
                <a:tableStyleId>{5C22544A-7EE6-4342-B048-85BDC9FD1C3A}</a:tableStyleId>
              </a:tblPr>
              <a:tblGrid>
                <a:gridCol w="1797112">
                  <a:extLst>
                    <a:ext uri="{9D8B030D-6E8A-4147-A177-3AD203B41FA5}">
                      <a16:colId xmlns:a16="http://schemas.microsoft.com/office/drawing/2014/main" val="503715294"/>
                    </a:ext>
                  </a:extLst>
                </a:gridCol>
                <a:gridCol w="2028692">
                  <a:extLst>
                    <a:ext uri="{9D8B030D-6E8A-4147-A177-3AD203B41FA5}">
                      <a16:colId xmlns:a16="http://schemas.microsoft.com/office/drawing/2014/main" val="219000559"/>
                    </a:ext>
                  </a:extLst>
                </a:gridCol>
                <a:gridCol w="1994808">
                  <a:extLst>
                    <a:ext uri="{9D8B030D-6E8A-4147-A177-3AD203B41FA5}">
                      <a16:colId xmlns:a16="http://schemas.microsoft.com/office/drawing/2014/main" val="472797684"/>
                    </a:ext>
                  </a:extLst>
                </a:gridCol>
                <a:gridCol w="1994808">
                  <a:extLst>
                    <a:ext uri="{9D8B030D-6E8A-4147-A177-3AD203B41FA5}">
                      <a16:colId xmlns:a16="http://schemas.microsoft.com/office/drawing/2014/main" val="1424391131"/>
                    </a:ext>
                  </a:extLst>
                </a:gridCol>
                <a:gridCol w="1994808">
                  <a:extLst>
                    <a:ext uri="{9D8B030D-6E8A-4147-A177-3AD203B41FA5}">
                      <a16:colId xmlns:a16="http://schemas.microsoft.com/office/drawing/2014/main" val="3270232411"/>
                    </a:ext>
                  </a:extLst>
                </a:gridCol>
                <a:gridCol w="1994808">
                  <a:extLst>
                    <a:ext uri="{9D8B030D-6E8A-4147-A177-3AD203B41FA5}">
                      <a16:colId xmlns:a16="http://schemas.microsoft.com/office/drawing/2014/main" val="566080482"/>
                    </a:ext>
                  </a:extLst>
                </a:gridCol>
              </a:tblGrid>
              <a:tr h="662082">
                <a:tc>
                  <a:txBody>
                    <a:bodyPr/>
                    <a:lstStyle/>
                    <a:p>
                      <a:endParaRPr lang="en-CA" sz="14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CA" sz="1400" dirty="0">
                          <a:solidFill>
                            <a:schemeClr val="tx1"/>
                          </a:solidFill>
                        </a:rPr>
                        <a:t>1. Do Nothing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2. 7m Road</a:t>
                      </a:r>
                    </a:p>
                    <a:p>
                      <a:pPr algn="ctr"/>
                      <a:endParaRPr lang="en-CA"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3. 8.5m Road with Curb and Gutter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4. 8.5m Road without Curb and Gutter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5. 10m Road</a:t>
                      </a:r>
                    </a:p>
                    <a:p>
                      <a:pPr algn="ctr"/>
                      <a:endParaRPr lang="en-CA" sz="14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00733902"/>
                  </a:ext>
                </a:extLst>
              </a:tr>
              <a:tr h="662082">
                <a:tc>
                  <a:txBody>
                    <a:bodyPr/>
                    <a:lstStyle/>
                    <a:p>
                      <a:r>
                        <a:rPr lang="en-CA" sz="1400" b="1" dirty="0"/>
                        <a:t>Traffic Demand</a:t>
                      </a:r>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5487513"/>
                  </a:ext>
                </a:extLst>
              </a:tr>
              <a:tr h="662082">
                <a:tc>
                  <a:txBody>
                    <a:bodyPr/>
                    <a:lstStyle/>
                    <a:p>
                      <a:r>
                        <a:rPr lang="en-CA" sz="1400" b="1" dirty="0"/>
                        <a:t>Safety</a:t>
                      </a:r>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824936667"/>
                  </a:ext>
                </a:extLst>
              </a:tr>
              <a:tr h="662082">
                <a:tc>
                  <a:txBody>
                    <a:bodyPr/>
                    <a:lstStyle/>
                    <a:p>
                      <a:r>
                        <a:rPr lang="en-CA" sz="1400" b="1" dirty="0"/>
                        <a:t>Active Transportation</a:t>
                      </a:r>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7224653"/>
                  </a:ext>
                </a:extLst>
              </a:tr>
              <a:tr h="662082">
                <a:tc>
                  <a:txBody>
                    <a:bodyPr/>
                    <a:lstStyle/>
                    <a:p>
                      <a:r>
                        <a:rPr lang="en-CA" sz="1400" b="1" dirty="0"/>
                        <a:t>Transit</a:t>
                      </a:r>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tc>
                  <a:txBody>
                    <a:bodyPr/>
                    <a:lstStyle/>
                    <a:p>
                      <a:endParaRPr lang="en-CA" sz="1400" dirty="0"/>
                    </a:p>
                  </a:txBody>
                  <a:tcPr marR="360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00520282"/>
                  </a:ext>
                </a:extLst>
              </a:tr>
              <a:tr h="662082">
                <a:tc>
                  <a:txBody>
                    <a:bodyPr/>
                    <a:lstStyle/>
                    <a:p>
                      <a:r>
                        <a:rPr lang="en-CA" sz="1400" b="1" dirty="0"/>
                        <a:t>SUMMARY</a:t>
                      </a:r>
                    </a:p>
                  </a:txBody>
                  <a:tcPr marR="360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endParaRPr lang="en-CA" sz="1400" dirty="0"/>
                    </a:p>
                  </a:txBody>
                  <a:tcPr marR="36000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4146130"/>
                  </a:ext>
                </a:extLst>
              </a:tr>
            </a:tbl>
          </a:graphicData>
        </a:graphic>
      </p:graphicFrame>
      <p:pic>
        <p:nvPicPr>
          <p:cNvPr id="10" name="Graphic 9" descr="Harvey Balls 0% with solid fill">
            <a:extLst>
              <a:ext uri="{FF2B5EF4-FFF2-40B4-BE49-F238E27FC236}">
                <a16:creationId xmlns:a16="http://schemas.microsoft.com/office/drawing/2014/main" id="{E6CD2C18-7B2C-5116-0484-CE0CEF37654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31732" y="1832933"/>
            <a:ext cx="365760" cy="365760"/>
          </a:xfrm>
          <a:prstGeom prst="rect">
            <a:avLst/>
          </a:prstGeom>
        </p:spPr>
      </p:pic>
      <p:pic>
        <p:nvPicPr>
          <p:cNvPr id="21" name="Graphic 20" descr="Harvey Balls 100% with solid fill">
            <a:extLst>
              <a:ext uri="{FF2B5EF4-FFF2-40B4-BE49-F238E27FC236}">
                <a16:creationId xmlns:a16="http://schemas.microsoft.com/office/drawing/2014/main" id="{19318DC5-B62F-C0D6-FFAF-26792D92514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78466" y="1832933"/>
            <a:ext cx="365760" cy="365760"/>
          </a:xfrm>
          <a:prstGeom prst="rect">
            <a:avLst/>
          </a:prstGeom>
        </p:spPr>
      </p:pic>
      <p:pic>
        <p:nvPicPr>
          <p:cNvPr id="23" name="Graphic 22" descr="Harvey Balls 100% with solid fill">
            <a:extLst>
              <a:ext uri="{FF2B5EF4-FFF2-40B4-BE49-F238E27FC236}">
                <a16:creationId xmlns:a16="http://schemas.microsoft.com/office/drawing/2014/main" id="{0D0925CC-107A-78F6-678B-D34AC102C8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7776" y="1832933"/>
            <a:ext cx="365760" cy="365760"/>
          </a:xfrm>
          <a:prstGeom prst="rect">
            <a:avLst/>
          </a:prstGeom>
        </p:spPr>
      </p:pic>
      <p:pic>
        <p:nvPicPr>
          <p:cNvPr id="24" name="Graphic 23" descr="Harvey Balls 100% with solid fill">
            <a:extLst>
              <a:ext uri="{FF2B5EF4-FFF2-40B4-BE49-F238E27FC236}">
                <a16:creationId xmlns:a16="http://schemas.microsoft.com/office/drawing/2014/main" id="{9565AC77-1BE3-DE69-B574-4FB96687A3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16015" y="1832933"/>
            <a:ext cx="365760" cy="365760"/>
          </a:xfrm>
          <a:prstGeom prst="rect">
            <a:avLst/>
          </a:prstGeom>
        </p:spPr>
      </p:pic>
      <p:pic>
        <p:nvPicPr>
          <p:cNvPr id="25" name="Graphic 24" descr="Harvey Balls 100% with solid fill">
            <a:extLst>
              <a:ext uri="{FF2B5EF4-FFF2-40B4-BE49-F238E27FC236}">
                <a16:creationId xmlns:a16="http://schemas.microsoft.com/office/drawing/2014/main" id="{066328BD-6DB9-37E9-2381-6F014464B5E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02150" y="1832933"/>
            <a:ext cx="365760" cy="365760"/>
          </a:xfrm>
          <a:prstGeom prst="rect">
            <a:avLst/>
          </a:prstGeom>
        </p:spPr>
      </p:pic>
      <p:pic>
        <p:nvPicPr>
          <p:cNvPr id="28" name="Graphic 27" descr="Harvey Balls 100% with solid fill">
            <a:extLst>
              <a:ext uri="{FF2B5EF4-FFF2-40B4-BE49-F238E27FC236}">
                <a16:creationId xmlns:a16="http://schemas.microsoft.com/office/drawing/2014/main" id="{7876C0E1-956C-53F3-97C0-43471A845E0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78466" y="2497633"/>
            <a:ext cx="365760" cy="365760"/>
          </a:xfrm>
          <a:prstGeom prst="rect">
            <a:avLst/>
          </a:prstGeom>
        </p:spPr>
      </p:pic>
      <p:pic>
        <p:nvPicPr>
          <p:cNvPr id="29" name="Graphic 28" descr="Harvey Balls 100% with solid fill">
            <a:extLst>
              <a:ext uri="{FF2B5EF4-FFF2-40B4-BE49-F238E27FC236}">
                <a16:creationId xmlns:a16="http://schemas.microsoft.com/office/drawing/2014/main" id="{FDF32627-39E0-42B1-FCEC-014E260768D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47776" y="2489230"/>
            <a:ext cx="365760" cy="365760"/>
          </a:xfrm>
          <a:prstGeom prst="rect">
            <a:avLst/>
          </a:prstGeom>
        </p:spPr>
      </p:pic>
      <p:pic>
        <p:nvPicPr>
          <p:cNvPr id="30" name="Graphic 29" descr="Harvey Balls 0% with solid fill">
            <a:extLst>
              <a:ext uri="{FF2B5EF4-FFF2-40B4-BE49-F238E27FC236}">
                <a16:creationId xmlns:a16="http://schemas.microsoft.com/office/drawing/2014/main" id="{E6189D22-3D1D-5485-D4D6-C0B90B6B4F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17843" y="2495125"/>
            <a:ext cx="365760" cy="365760"/>
          </a:xfrm>
          <a:prstGeom prst="rect">
            <a:avLst/>
          </a:prstGeom>
        </p:spPr>
      </p:pic>
      <p:pic>
        <p:nvPicPr>
          <p:cNvPr id="31" name="Graphic 30" descr="Harvey Balls 100% with solid fill">
            <a:extLst>
              <a:ext uri="{FF2B5EF4-FFF2-40B4-BE49-F238E27FC236}">
                <a16:creationId xmlns:a16="http://schemas.microsoft.com/office/drawing/2014/main" id="{C15000BA-1FF6-C1D9-216C-EC2621C698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02150" y="2505422"/>
            <a:ext cx="365760" cy="365760"/>
          </a:xfrm>
          <a:prstGeom prst="rect">
            <a:avLst/>
          </a:prstGeom>
        </p:spPr>
      </p:pic>
      <p:pic>
        <p:nvPicPr>
          <p:cNvPr id="32" name="Graphic 31" descr="Harvey Balls 0% with solid fill">
            <a:extLst>
              <a:ext uri="{FF2B5EF4-FFF2-40B4-BE49-F238E27FC236}">
                <a16:creationId xmlns:a16="http://schemas.microsoft.com/office/drawing/2014/main" id="{E79E4687-EB8C-4F0E-054D-15A955A2A0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31732" y="3177912"/>
            <a:ext cx="365760" cy="365760"/>
          </a:xfrm>
          <a:prstGeom prst="rect">
            <a:avLst/>
          </a:prstGeom>
        </p:spPr>
      </p:pic>
      <p:pic>
        <p:nvPicPr>
          <p:cNvPr id="34" name="Graphic 33" descr="Harvey Balls 0% with solid fill">
            <a:extLst>
              <a:ext uri="{FF2B5EF4-FFF2-40B4-BE49-F238E27FC236}">
                <a16:creationId xmlns:a16="http://schemas.microsoft.com/office/drawing/2014/main" id="{0D11635B-19DA-1AAA-BE7B-696434F5285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80294" y="3162333"/>
            <a:ext cx="365760" cy="365760"/>
          </a:xfrm>
          <a:prstGeom prst="rect">
            <a:avLst/>
          </a:prstGeom>
        </p:spPr>
      </p:pic>
      <p:pic>
        <p:nvPicPr>
          <p:cNvPr id="35" name="Graphic 34" descr="Harvey Balls 50% with solid fill">
            <a:extLst>
              <a:ext uri="{FF2B5EF4-FFF2-40B4-BE49-F238E27FC236}">
                <a16:creationId xmlns:a16="http://schemas.microsoft.com/office/drawing/2014/main" id="{DE2223B8-F345-128E-2995-74760A0B227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45948" y="3161720"/>
            <a:ext cx="365760" cy="365760"/>
          </a:xfrm>
          <a:prstGeom prst="rect">
            <a:avLst/>
          </a:prstGeom>
        </p:spPr>
      </p:pic>
      <p:pic>
        <p:nvPicPr>
          <p:cNvPr id="36" name="Graphic 35" descr="Harvey Balls 50% with solid fill">
            <a:extLst>
              <a:ext uri="{FF2B5EF4-FFF2-40B4-BE49-F238E27FC236}">
                <a16:creationId xmlns:a16="http://schemas.microsoft.com/office/drawing/2014/main" id="{E73D6BCD-B024-8511-0D18-4C62A2A78D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16015" y="3163513"/>
            <a:ext cx="365760" cy="365760"/>
          </a:xfrm>
          <a:prstGeom prst="rect">
            <a:avLst/>
          </a:prstGeom>
        </p:spPr>
      </p:pic>
      <p:pic>
        <p:nvPicPr>
          <p:cNvPr id="37" name="Graphic 36" descr="Harvey Balls 100% with solid fill">
            <a:extLst>
              <a:ext uri="{FF2B5EF4-FFF2-40B4-BE49-F238E27FC236}">
                <a16:creationId xmlns:a16="http://schemas.microsoft.com/office/drawing/2014/main" id="{0E736F32-C0A5-1FDA-270C-C677361F5F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12376" y="3146315"/>
            <a:ext cx="365760" cy="365760"/>
          </a:xfrm>
          <a:prstGeom prst="rect">
            <a:avLst/>
          </a:prstGeom>
        </p:spPr>
      </p:pic>
      <p:pic>
        <p:nvPicPr>
          <p:cNvPr id="7" name="Graphic 6" descr="Close with solid fill">
            <a:extLst>
              <a:ext uri="{FF2B5EF4-FFF2-40B4-BE49-F238E27FC236}">
                <a16:creationId xmlns:a16="http://schemas.microsoft.com/office/drawing/2014/main" id="{88A770D9-FBC9-8E40-484A-D25F69331E5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4618" y="3816180"/>
            <a:ext cx="333375" cy="333375"/>
          </a:xfrm>
          <a:prstGeom prst="rect">
            <a:avLst/>
          </a:prstGeom>
        </p:spPr>
      </p:pic>
      <p:pic>
        <p:nvPicPr>
          <p:cNvPr id="43" name="Graphic 42" descr="Close with solid fill">
            <a:extLst>
              <a:ext uri="{FF2B5EF4-FFF2-40B4-BE49-F238E27FC236}">
                <a16:creationId xmlns:a16="http://schemas.microsoft.com/office/drawing/2014/main" id="{4483670B-2F04-801D-5F07-C38C6FC8A4E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47924" y="2505422"/>
            <a:ext cx="333375" cy="333375"/>
          </a:xfrm>
          <a:prstGeom prst="rect">
            <a:avLst/>
          </a:prstGeom>
        </p:spPr>
      </p:pic>
      <p:pic>
        <p:nvPicPr>
          <p:cNvPr id="44" name="Graphic 43" descr="Close with solid fill">
            <a:extLst>
              <a:ext uri="{FF2B5EF4-FFF2-40B4-BE49-F238E27FC236}">
                <a16:creationId xmlns:a16="http://schemas.microsoft.com/office/drawing/2014/main" id="{6D01362F-D83E-7964-AE42-169C12E7DED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44761" y="3792476"/>
            <a:ext cx="333375" cy="333375"/>
          </a:xfrm>
          <a:prstGeom prst="rect">
            <a:avLst/>
          </a:prstGeom>
        </p:spPr>
      </p:pic>
      <p:pic>
        <p:nvPicPr>
          <p:cNvPr id="45" name="Graphic 44" descr="Harvey Balls 0% with solid fill">
            <a:extLst>
              <a:ext uri="{FF2B5EF4-FFF2-40B4-BE49-F238E27FC236}">
                <a16:creationId xmlns:a16="http://schemas.microsoft.com/office/drawing/2014/main" id="{5EC443B0-3351-1E94-C3FB-6D829BA5EC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15539" y="4486463"/>
            <a:ext cx="365760" cy="365760"/>
          </a:xfrm>
          <a:prstGeom prst="rect">
            <a:avLst/>
          </a:prstGeom>
        </p:spPr>
      </p:pic>
      <p:pic>
        <p:nvPicPr>
          <p:cNvPr id="46" name="Graphic 45" descr="Harvey Balls 50% with solid fill">
            <a:extLst>
              <a:ext uri="{FF2B5EF4-FFF2-40B4-BE49-F238E27FC236}">
                <a16:creationId xmlns:a16="http://schemas.microsoft.com/office/drawing/2014/main" id="{2FA9A791-62CD-5C38-AC59-A0E048C7D8F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88425" y="4486463"/>
            <a:ext cx="365760" cy="365760"/>
          </a:xfrm>
          <a:prstGeom prst="rect">
            <a:avLst/>
          </a:prstGeom>
        </p:spPr>
      </p:pic>
      <p:pic>
        <p:nvPicPr>
          <p:cNvPr id="47" name="Graphic 46" descr="Harvey Balls 50% with solid fill">
            <a:extLst>
              <a:ext uri="{FF2B5EF4-FFF2-40B4-BE49-F238E27FC236}">
                <a16:creationId xmlns:a16="http://schemas.microsoft.com/office/drawing/2014/main" id="{BEAA4DC8-737A-C436-2599-8F79D8A064E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45948" y="4486463"/>
            <a:ext cx="365760" cy="365760"/>
          </a:xfrm>
          <a:prstGeom prst="rect">
            <a:avLst/>
          </a:prstGeom>
        </p:spPr>
      </p:pic>
      <p:pic>
        <p:nvPicPr>
          <p:cNvPr id="48" name="Graphic 47" descr="Harvey Balls 0% with solid fill">
            <a:extLst>
              <a:ext uri="{FF2B5EF4-FFF2-40B4-BE49-F238E27FC236}">
                <a16:creationId xmlns:a16="http://schemas.microsoft.com/office/drawing/2014/main" id="{3CCF6C86-2582-58D1-8BEE-8EA1A00F4BA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816015" y="4482827"/>
            <a:ext cx="365760" cy="365760"/>
          </a:xfrm>
          <a:prstGeom prst="rect">
            <a:avLst/>
          </a:prstGeom>
        </p:spPr>
      </p:pic>
      <p:pic>
        <p:nvPicPr>
          <p:cNvPr id="51" name="Graphic 50" descr="Close with solid fill">
            <a:extLst>
              <a:ext uri="{FF2B5EF4-FFF2-40B4-BE49-F238E27FC236}">
                <a16:creationId xmlns:a16="http://schemas.microsoft.com/office/drawing/2014/main" id="{BC9DEF90-CFEF-A94B-8C2E-348FAD545B6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48400" y="3816179"/>
            <a:ext cx="333375" cy="333375"/>
          </a:xfrm>
          <a:prstGeom prst="rect">
            <a:avLst/>
          </a:prstGeom>
        </p:spPr>
      </p:pic>
      <p:pic>
        <p:nvPicPr>
          <p:cNvPr id="52" name="Graphic 51" descr="Close with solid fill">
            <a:extLst>
              <a:ext uri="{FF2B5EF4-FFF2-40B4-BE49-F238E27FC236}">
                <a16:creationId xmlns:a16="http://schemas.microsoft.com/office/drawing/2014/main" id="{F6F41C8B-BE79-9229-BFE1-A36FFDC5580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67604" y="3816178"/>
            <a:ext cx="333375" cy="333375"/>
          </a:xfrm>
          <a:prstGeom prst="rect">
            <a:avLst/>
          </a:prstGeom>
        </p:spPr>
      </p:pic>
      <p:pic>
        <p:nvPicPr>
          <p:cNvPr id="53" name="Graphic 52" descr="Close with solid fill">
            <a:extLst>
              <a:ext uri="{FF2B5EF4-FFF2-40B4-BE49-F238E27FC236}">
                <a16:creationId xmlns:a16="http://schemas.microsoft.com/office/drawing/2014/main" id="{9EF3CC76-B958-32AB-B42A-B813FAB1AC6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47924" y="3824073"/>
            <a:ext cx="333375" cy="333375"/>
          </a:xfrm>
          <a:prstGeom prst="rect">
            <a:avLst/>
          </a:prstGeom>
        </p:spPr>
      </p:pic>
      <p:pic>
        <p:nvPicPr>
          <p:cNvPr id="54" name="Graphic 53" descr="Harvey Balls 100% with solid fill">
            <a:extLst>
              <a:ext uri="{FF2B5EF4-FFF2-40B4-BE49-F238E27FC236}">
                <a16:creationId xmlns:a16="http://schemas.microsoft.com/office/drawing/2014/main" id="{927CFFCA-BC71-55B8-6340-05F4A16920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009333" y="4458433"/>
            <a:ext cx="365760" cy="365760"/>
          </a:xfrm>
          <a:prstGeom prst="rect">
            <a:avLst/>
          </a:prstGeom>
        </p:spPr>
      </p:pic>
    </p:spTree>
    <p:extLst>
      <p:ext uri="{BB962C8B-B14F-4D97-AF65-F5344CB8AC3E}">
        <p14:creationId xmlns:p14="http://schemas.microsoft.com/office/powerpoint/2010/main" val="85809454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2809</TotalTime>
  <Words>895</Words>
  <Application>Microsoft Office PowerPoint</Application>
  <PresentationFormat>Widescreen</PresentationFormat>
  <Paragraphs>259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Vail</dc:creator>
  <cp:lastModifiedBy>Cindy Vail</cp:lastModifiedBy>
  <cp:revision>27</cp:revision>
  <cp:lastPrinted>2023-03-15T15:41:47Z</cp:lastPrinted>
  <dcterms:created xsi:type="dcterms:W3CDTF">2023-03-13T17:31:10Z</dcterms:created>
  <dcterms:modified xsi:type="dcterms:W3CDTF">2023-03-17T13:17:11Z</dcterms:modified>
</cp:coreProperties>
</file>