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57" r:id="rId6"/>
    <p:sldId id="258" r:id="rId7"/>
    <p:sldId id="259" r:id="rId8"/>
    <p:sldId id="260" r:id="rId9"/>
    <p:sldId id="273" r:id="rId10"/>
    <p:sldId id="274" r:id="rId11"/>
    <p:sldId id="261" r:id="rId12"/>
    <p:sldId id="275" r:id="rId13"/>
    <p:sldId id="262" r:id="rId14"/>
    <p:sldId id="276" r:id="rId15"/>
    <p:sldId id="277" r:id="rId16"/>
    <p:sldId id="263" r:id="rId17"/>
    <p:sldId id="264" r:id="rId18"/>
    <p:sldId id="267" r:id="rId19"/>
    <p:sldId id="270" r:id="rId20"/>
    <p:sldId id="279" r:id="rId21"/>
    <p:sldId id="280" r:id="rId22"/>
    <p:sldId id="281" r:id="rId23"/>
    <p:sldId id="282" r:id="rId24"/>
    <p:sldId id="266" r:id="rId25"/>
    <p:sldId id="265" r:id="rId26"/>
    <p:sldId id="268" r:id="rId27"/>
    <p:sldId id="269" r:id="rId28"/>
    <p:sldId id="278" r:id="rId29"/>
    <p:sldId id="271"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849CE8"/>
    <a:srgbClr val="6071F2"/>
    <a:srgbClr val="BA97D5"/>
    <a:srgbClr val="7D53B5"/>
    <a:srgbClr val="2F5597"/>
    <a:srgbClr val="000000"/>
    <a:srgbClr val="ED7D31"/>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03086-128A-41B8-90FC-CC4A8A899D61}" type="datetimeFigureOut">
              <a:rPr lang="en-CA" smtClean="0"/>
              <a:t>2022-06-01</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C3A76-CA98-4277-A821-E7BFC629B5A0}" type="slidenum">
              <a:rPr lang="en-CA" smtClean="0"/>
              <a:t>‹#›</a:t>
            </a:fld>
            <a:endParaRPr lang="en-CA" dirty="0"/>
          </a:p>
        </p:txBody>
      </p:sp>
    </p:spTree>
    <p:extLst>
      <p:ext uri="{BB962C8B-B14F-4D97-AF65-F5344CB8AC3E}">
        <p14:creationId xmlns:p14="http://schemas.microsoft.com/office/powerpoint/2010/main" val="1722999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A8F4-EE03-D9C0-AFC3-8BC9A9278E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E8101C3-AABA-9ABD-7ED7-F45FF430A2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732E43E-2494-D282-5343-5913DD19EDC8}"/>
              </a:ext>
            </a:extLst>
          </p:cNvPr>
          <p:cNvSpPr>
            <a:spLocks noGrp="1"/>
          </p:cNvSpPr>
          <p:nvPr>
            <p:ph type="dt" sz="half" idx="10"/>
          </p:nvPr>
        </p:nvSpPr>
        <p:spPr/>
        <p:txBody>
          <a:bodyPr/>
          <a:lstStyle/>
          <a:p>
            <a:fld id="{76B0DB4E-9423-4F8C-A4C7-79273E022053}" type="datetime1">
              <a:rPr lang="en-CA" smtClean="0"/>
              <a:t>2022-06-01</a:t>
            </a:fld>
            <a:endParaRPr lang="en-CA" dirty="0"/>
          </a:p>
        </p:txBody>
      </p:sp>
      <p:sp>
        <p:nvSpPr>
          <p:cNvPr id="5" name="Footer Placeholder 4">
            <a:extLst>
              <a:ext uri="{FF2B5EF4-FFF2-40B4-BE49-F238E27FC236}">
                <a16:creationId xmlns:a16="http://schemas.microsoft.com/office/drawing/2014/main" id="{82F267C6-C0D7-372E-A176-FE1881BCFAFB}"/>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612411D0-B293-8DBF-D44E-958805BF60EC}"/>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229031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B4A7-2B98-3339-1275-4DF796CD3F5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555D53F-F9E9-242E-E2ED-5B372606E2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B00345-0181-CA61-D39B-926B60D33940}"/>
              </a:ext>
            </a:extLst>
          </p:cNvPr>
          <p:cNvSpPr>
            <a:spLocks noGrp="1"/>
          </p:cNvSpPr>
          <p:nvPr>
            <p:ph type="dt" sz="half" idx="10"/>
          </p:nvPr>
        </p:nvSpPr>
        <p:spPr/>
        <p:txBody>
          <a:bodyPr/>
          <a:lstStyle/>
          <a:p>
            <a:fld id="{EDB8858C-27AD-4085-9D30-8DC3E1937B51}" type="datetime1">
              <a:rPr lang="en-CA" smtClean="0"/>
              <a:t>2022-06-01</a:t>
            </a:fld>
            <a:endParaRPr lang="en-CA" dirty="0"/>
          </a:p>
        </p:txBody>
      </p:sp>
      <p:sp>
        <p:nvSpPr>
          <p:cNvPr id="5" name="Footer Placeholder 4">
            <a:extLst>
              <a:ext uri="{FF2B5EF4-FFF2-40B4-BE49-F238E27FC236}">
                <a16:creationId xmlns:a16="http://schemas.microsoft.com/office/drawing/2014/main" id="{D8A09DC6-3186-4444-925B-A4644F1CA87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1DF7AF62-E49D-D917-71C5-6D4B06732813}"/>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220851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1A9A7-D0FD-A441-6D1A-B067545688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3EB9711-E228-9B25-C5AB-5EF13E2B22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2285015-140B-81AA-6168-3DE79BB545AE}"/>
              </a:ext>
            </a:extLst>
          </p:cNvPr>
          <p:cNvSpPr>
            <a:spLocks noGrp="1"/>
          </p:cNvSpPr>
          <p:nvPr>
            <p:ph type="dt" sz="half" idx="10"/>
          </p:nvPr>
        </p:nvSpPr>
        <p:spPr/>
        <p:txBody>
          <a:bodyPr/>
          <a:lstStyle/>
          <a:p>
            <a:fld id="{743FC7EB-FD12-4688-8459-9D46D62EC9EE}" type="datetime1">
              <a:rPr lang="en-CA" smtClean="0"/>
              <a:t>2022-06-01</a:t>
            </a:fld>
            <a:endParaRPr lang="en-CA" dirty="0"/>
          </a:p>
        </p:txBody>
      </p:sp>
      <p:sp>
        <p:nvSpPr>
          <p:cNvPr id="5" name="Footer Placeholder 4">
            <a:extLst>
              <a:ext uri="{FF2B5EF4-FFF2-40B4-BE49-F238E27FC236}">
                <a16:creationId xmlns:a16="http://schemas.microsoft.com/office/drawing/2014/main" id="{11E01F35-1D3E-FE14-812C-44D28753EB39}"/>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08290257-6F5E-9530-F367-914A8CA9B726}"/>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188820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F0AA-DC3E-01BE-848A-579DA0820AA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302850C-0E63-CC56-1614-AD7788924B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89244AD-805D-36AD-D22A-2323FC87C6B0}"/>
              </a:ext>
            </a:extLst>
          </p:cNvPr>
          <p:cNvSpPr>
            <a:spLocks noGrp="1"/>
          </p:cNvSpPr>
          <p:nvPr>
            <p:ph type="dt" sz="half" idx="10"/>
          </p:nvPr>
        </p:nvSpPr>
        <p:spPr/>
        <p:txBody>
          <a:bodyPr/>
          <a:lstStyle/>
          <a:p>
            <a:fld id="{9FCE01B9-0CE3-43C6-B839-F0CFA15805FD}" type="datetime1">
              <a:rPr lang="en-CA" smtClean="0"/>
              <a:t>2022-06-01</a:t>
            </a:fld>
            <a:endParaRPr lang="en-CA" dirty="0"/>
          </a:p>
        </p:txBody>
      </p:sp>
      <p:sp>
        <p:nvSpPr>
          <p:cNvPr id="5" name="Footer Placeholder 4">
            <a:extLst>
              <a:ext uri="{FF2B5EF4-FFF2-40B4-BE49-F238E27FC236}">
                <a16:creationId xmlns:a16="http://schemas.microsoft.com/office/drawing/2014/main" id="{AC7C02C7-47BC-4A14-BC07-585B42033EE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8046589D-ECB8-C3E9-14D0-9177DD1DFBEE}"/>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1473329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834FF-130B-8777-9397-D3FBFE2A2D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208730D-70AB-1FF5-563A-198114C710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9A1FB-1E24-F656-B369-71701C1A0856}"/>
              </a:ext>
            </a:extLst>
          </p:cNvPr>
          <p:cNvSpPr>
            <a:spLocks noGrp="1"/>
          </p:cNvSpPr>
          <p:nvPr>
            <p:ph type="dt" sz="half" idx="10"/>
          </p:nvPr>
        </p:nvSpPr>
        <p:spPr/>
        <p:txBody>
          <a:bodyPr/>
          <a:lstStyle/>
          <a:p>
            <a:fld id="{38C6E6C8-70DC-47E9-992B-A73CCCFA3EE7}" type="datetime1">
              <a:rPr lang="en-CA" smtClean="0"/>
              <a:t>2022-06-01</a:t>
            </a:fld>
            <a:endParaRPr lang="en-CA" dirty="0"/>
          </a:p>
        </p:txBody>
      </p:sp>
      <p:sp>
        <p:nvSpPr>
          <p:cNvPr id="5" name="Footer Placeholder 4">
            <a:extLst>
              <a:ext uri="{FF2B5EF4-FFF2-40B4-BE49-F238E27FC236}">
                <a16:creationId xmlns:a16="http://schemas.microsoft.com/office/drawing/2014/main" id="{E234D8B7-EB51-4C4B-06A4-4E9BA40BC516}"/>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3CBA930-7843-5920-1A0B-29B007A29E83}"/>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163297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1BE10-E47F-EA31-45E9-67D919F115C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5B04346-D752-7E95-03B9-CEF4ED9721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2E0ADE6-38F7-D4D5-C2DD-A458C3EB7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954B0AB-63C4-1546-84DB-7A73C797C68F}"/>
              </a:ext>
            </a:extLst>
          </p:cNvPr>
          <p:cNvSpPr>
            <a:spLocks noGrp="1"/>
          </p:cNvSpPr>
          <p:nvPr>
            <p:ph type="dt" sz="half" idx="10"/>
          </p:nvPr>
        </p:nvSpPr>
        <p:spPr/>
        <p:txBody>
          <a:bodyPr/>
          <a:lstStyle/>
          <a:p>
            <a:fld id="{545F2B84-8B3D-4E74-93E2-4A16627BC0A7}" type="datetime1">
              <a:rPr lang="en-CA" smtClean="0"/>
              <a:t>2022-06-01</a:t>
            </a:fld>
            <a:endParaRPr lang="en-CA" dirty="0"/>
          </a:p>
        </p:txBody>
      </p:sp>
      <p:sp>
        <p:nvSpPr>
          <p:cNvPr id="6" name="Footer Placeholder 5">
            <a:extLst>
              <a:ext uri="{FF2B5EF4-FFF2-40B4-BE49-F238E27FC236}">
                <a16:creationId xmlns:a16="http://schemas.microsoft.com/office/drawing/2014/main" id="{E7FF76CF-3774-EF43-D04F-FA5792E294F9}"/>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4D53FA85-8016-8392-74CB-422C21BD3166}"/>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349887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B13C-341F-BEA0-698D-9C8B7770CE3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8FD7D8E-FBCC-A454-3F4E-8F2CF32A6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850A3F-9780-8097-C5CF-C246246664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E143E3F-553B-1F01-E9CD-FFFD6881A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D34BD2-6C87-DF2E-36E8-A786ED397D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96C0E25-040D-B19A-4764-5178635B758D}"/>
              </a:ext>
            </a:extLst>
          </p:cNvPr>
          <p:cNvSpPr>
            <a:spLocks noGrp="1"/>
          </p:cNvSpPr>
          <p:nvPr>
            <p:ph type="dt" sz="half" idx="10"/>
          </p:nvPr>
        </p:nvSpPr>
        <p:spPr/>
        <p:txBody>
          <a:bodyPr/>
          <a:lstStyle/>
          <a:p>
            <a:fld id="{B26756D3-7757-49B9-8C0F-ECFCC59431B3}" type="datetime1">
              <a:rPr lang="en-CA" smtClean="0"/>
              <a:t>2022-06-01</a:t>
            </a:fld>
            <a:endParaRPr lang="en-CA" dirty="0"/>
          </a:p>
        </p:txBody>
      </p:sp>
      <p:sp>
        <p:nvSpPr>
          <p:cNvPr id="8" name="Footer Placeholder 7">
            <a:extLst>
              <a:ext uri="{FF2B5EF4-FFF2-40B4-BE49-F238E27FC236}">
                <a16:creationId xmlns:a16="http://schemas.microsoft.com/office/drawing/2014/main" id="{A8703EAD-1A97-C692-5282-71AD6DF18220}"/>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83F6AE52-B23A-45A1-FF43-57592ED7B5C5}"/>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241802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3947-D9B5-CBC0-4CF7-1053375A0AC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8E3164F-2891-933F-0FFB-99E49CB97B0C}"/>
              </a:ext>
            </a:extLst>
          </p:cNvPr>
          <p:cNvSpPr>
            <a:spLocks noGrp="1"/>
          </p:cNvSpPr>
          <p:nvPr>
            <p:ph type="dt" sz="half" idx="10"/>
          </p:nvPr>
        </p:nvSpPr>
        <p:spPr/>
        <p:txBody>
          <a:bodyPr/>
          <a:lstStyle/>
          <a:p>
            <a:fld id="{E8E03159-331F-4D0B-954F-D2ED87D66D5B}" type="datetime1">
              <a:rPr lang="en-CA" smtClean="0"/>
              <a:t>2022-06-01</a:t>
            </a:fld>
            <a:endParaRPr lang="en-CA" dirty="0"/>
          </a:p>
        </p:txBody>
      </p:sp>
      <p:sp>
        <p:nvSpPr>
          <p:cNvPr id="4" name="Footer Placeholder 3">
            <a:extLst>
              <a:ext uri="{FF2B5EF4-FFF2-40B4-BE49-F238E27FC236}">
                <a16:creationId xmlns:a16="http://schemas.microsoft.com/office/drawing/2014/main" id="{A26FE0F8-A468-ACF8-545A-41B5A8E1C9C5}"/>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D19BF4DF-05F8-E9B9-98A7-A659E610CC20}"/>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166597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503C00-3004-351B-6954-9A756853C2FB}"/>
              </a:ext>
            </a:extLst>
          </p:cNvPr>
          <p:cNvSpPr>
            <a:spLocks noGrp="1"/>
          </p:cNvSpPr>
          <p:nvPr>
            <p:ph type="dt" sz="half" idx="10"/>
          </p:nvPr>
        </p:nvSpPr>
        <p:spPr/>
        <p:txBody>
          <a:bodyPr/>
          <a:lstStyle/>
          <a:p>
            <a:fld id="{0D673C1B-9117-4547-8A68-998BF45625E3}" type="datetime1">
              <a:rPr lang="en-CA" smtClean="0"/>
              <a:t>2022-06-01</a:t>
            </a:fld>
            <a:endParaRPr lang="en-CA" dirty="0"/>
          </a:p>
        </p:txBody>
      </p:sp>
      <p:sp>
        <p:nvSpPr>
          <p:cNvPr id="3" name="Footer Placeholder 2">
            <a:extLst>
              <a:ext uri="{FF2B5EF4-FFF2-40B4-BE49-F238E27FC236}">
                <a16:creationId xmlns:a16="http://schemas.microsoft.com/office/drawing/2014/main" id="{1A457EED-080B-53EE-D44E-5E22BE6C89C0}"/>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5D90F1E0-4B7F-7283-984D-00308F3FB192}"/>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114105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EDA0-D34C-0831-776B-07A835DFE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BE482F1-1F5E-46F7-2C33-D0EAAF456E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6956A57-490D-5D37-3846-437514988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04184A-B0C1-6F26-4FF5-095767972327}"/>
              </a:ext>
            </a:extLst>
          </p:cNvPr>
          <p:cNvSpPr>
            <a:spLocks noGrp="1"/>
          </p:cNvSpPr>
          <p:nvPr>
            <p:ph type="dt" sz="half" idx="10"/>
          </p:nvPr>
        </p:nvSpPr>
        <p:spPr/>
        <p:txBody>
          <a:bodyPr/>
          <a:lstStyle/>
          <a:p>
            <a:fld id="{7A40619B-9D75-4C7C-BBEE-5A1E11B1F134}" type="datetime1">
              <a:rPr lang="en-CA" smtClean="0"/>
              <a:t>2022-06-01</a:t>
            </a:fld>
            <a:endParaRPr lang="en-CA" dirty="0"/>
          </a:p>
        </p:txBody>
      </p:sp>
      <p:sp>
        <p:nvSpPr>
          <p:cNvPr id="6" name="Footer Placeholder 5">
            <a:extLst>
              <a:ext uri="{FF2B5EF4-FFF2-40B4-BE49-F238E27FC236}">
                <a16:creationId xmlns:a16="http://schemas.microsoft.com/office/drawing/2014/main" id="{17EE0F6D-5663-DB11-D9F5-5914CFA800FB}"/>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DC6E0B41-120A-D31C-81F8-1D2BAA9F8C0E}"/>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376521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54D0-5482-9C9D-C789-C9CC735AB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A8D166-45E1-B0FD-6A27-8FD0FE22B2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659244DD-CD11-ADAD-01E5-225D62FAD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716FFE-5BCA-6E55-C351-270147EA112A}"/>
              </a:ext>
            </a:extLst>
          </p:cNvPr>
          <p:cNvSpPr>
            <a:spLocks noGrp="1"/>
          </p:cNvSpPr>
          <p:nvPr>
            <p:ph type="dt" sz="half" idx="10"/>
          </p:nvPr>
        </p:nvSpPr>
        <p:spPr/>
        <p:txBody>
          <a:bodyPr/>
          <a:lstStyle/>
          <a:p>
            <a:fld id="{089FD5DA-B135-4C5E-9B83-6E33374E6816}" type="datetime1">
              <a:rPr lang="en-CA" smtClean="0"/>
              <a:t>2022-06-01</a:t>
            </a:fld>
            <a:endParaRPr lang="en-CA" dirty="0"/>
          </a:p>
        </p:txBody>
      </p:sp>
      <p:sp>
        <p:nvSpPr>
          <p:cNvPr id="6" name="Footer Placeholder 5">
            <a:extLst>
              <a:ext uri="{FF2B5EF4-FFF2-40B4-BE49-F238E27FC236}">
                <a16:creationId xmlns:a16="http://schemas.microsoft.com/office/drawing/2014/main" id="{C282E140-AF90-3A08-E2CB-5BF36D05BE9B}"/>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C62D2E64-F965-3D42-A28F-871922F8C3FE}"/>
              </a:ext>
            </a:extLst>
          </p:cNvPr>
          <p:cNvSpPr>
            <a:spLocks noGrp="1"/>
          </p:cNvSpPr>
          <p:nvPr>
            <p:ph type="sldNum" sz="quarter" idx="12"/>
          </p:nvPr>
        </p:nvSpPr>
        <p:spPr/>
        <p:txBody>
          <a:bodyPr/>
          <a:lstStyle/>
          <a:p>
            <a:fld id="{34701503-B0C3-4604-B9EA-7CEBEC3ABF83}" type="slidenum">
              <a:rPr lang="en-CA" smtClean="0"/>
              <a:t>‹#›</a:t>
            </a:fld>
            <a:endParaRPr lang="en-CA" dirty="0"/>
          </a:p>
        </p:txBody>
      </p:sp>
    </p:spTree>
    <p:extLst>
      <p:ext uri="{BB962C8B-B14F-4D97-AF65-F5344CB8AC3E}">
        <p14:creationId xmlns:p14="http://schemas.microsoft.com/office/powerpoint/2010/main" val="3131675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4C08C9-C07B-4CCF-1F51-D35E64C0E6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2FFFA41-8134-C07C-C67E-8146141F56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CFED78-83D9-FB14-9D26-E15F5E8C7B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9D58A-5D62-419D-9CAD-18CDF5711A0B}" type="datetime1">
              <a:rPr lang="en-CA" smtClean="0"/>
              <a:t>2022-06-01</a:t>
            </a:fld>
            <a:endParaRPr lang="en-CA" dirty="0"/>
          </a:p>
        </p:txBody>
      </p:sp>
      <p:sp>
        <p:nvSpPr>
          <p:cNvPr id="5" name="Footer Placeholder 4">
            <a:extLst>
              <a:ext uri="{FF2B5EF4-FFF2-40B4-BE49-F238E27FC236}">
                <a16:creationId xmlns:a16="http://schemas.microsoft.com/office/drawing/2014/main" id="{DC5F510C-9760-4307-15AC-0E8B3B40CF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6B36DAB-7922-CFEE-4EE6-9A6A9C6B01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01503-B0C3-4604-B9EA-7CEBEC3ABF83}" type="slidenum">
              <a:rPr lang="en-CA" smtClean="0"/>
              <a:t>‹#›</a:t>
            </a:fld>
            <a:endParaRPr lang="en-CA" dirty="0"/>
          </a:p>
        </p:txBody>
      </p:sp>
    </p:spTree>
    <p:extLst>
      <p:ext uri="{BB962C8B-B14F-4D97-AF65-F5344CB8AC3E}">
        <p14:creationId xmlns:p14="http://schemas.microsoft.com/office/powerpoint/2010/main" val="248580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1.pn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2.svg"/><Relationship Id="rId4" Type="http://schemas.openxmlformats.org/officeDocument/2006/relationships/image" Target="../media/image38.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f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32" y="5770880"/>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pic>
        <p:nvPicPr>
          <p:cNvPr id="24" name="Picture 23">
            <a:extLst>
              <a:ext uri="{FF2B5EF4-FFF2-40B4-BE49-F238E27FC236}">
                <a16:creationId xmlns:a16="http://schemas.microsoft.com/office/drawing/2014/main" id="{638238A6-5D07-629A-48D8-5E74AE1CA85B}"/>
              </a:ext>
            </a:extLst>
          </p:cNvPr>
          <p:cNvPicPr>
            <a:picLocks noChangeAspect="1"/>
          </p:cNvPicPr>
          <p:nvPr/>
        </p:nvPicPr>
        <p:blipFill>
          <a:blip r:embed="rId4">
            <a:alphaModFix amt="35000"/>
          </a:blip>
          <a:stretch>
            <a:fillRect/>
          </a:stretch>
        </p:blipFill>
        <p:spPr>
          <a:xfrm>
            <a:off x="0" y="0"/>
            <a:ext cx="12192000" cy="5738516"/>
          </a:xfrm>
          <a:prstGeom prst="rect">
            <a:avLst/>
          </a:prstGeom>
        </p:spPr>
      </p:pic>
      <p:sp>
        <p:nvSpPr>
          <p:cNvPr id="25" name="TextBox 24">
            <a:extLst>
              <a:ext uri="{FF2B5EF4-FFF2-40B4-BE49-F238E27FC236}">
                <a16:creationId xmlns:a16="http://schemas.microsoft.com/office/drawing/2014/main" id="{2B40B1DA-BBFE-239F-1821-D37516337E84}"/>
              </a:ext>
            </a:extLst>
          </p:cNvPr>
          <p:cNvSpPr txBox="1"/>
          <p:nvPr/>
        </p:nvSpPr>
        <p:spPr>
          <a:xfrm>
            <a:off x="1574800" y="142240"/>
            <a:ext cx="9357360" cy="5355312"/>
          </a:xfrm>
          <a:prstGeom prst="rect">
            <a:avLst/>
          </a:prstGeom>
          <a:solidFill>
            <a:schemeClr val="tx1">
              <a:alpha val="67843"/>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dirty="0">
                <a:solidFill>
                  <a:schemeClr val="accent2">
                    <a:lumMod val="60000"/>
                    <a:lumOff val="40000"/>
                  </a:schemeClr>
                </a:solidFill>
                <a:latin typeface="Arial Black" panose="020B0A04020102020204" pitchFamily="34" charset="0"/>
              </a:rPr>
              <a:t>WELCOME!</a:t>
            </a:r>
          </a:p>
          <a:p>
            <a:pPr algn="ctr"/>
            <a:endParaRPr lang="en-US" sz="3600" dirty="0">
              <a:latin typeface="Arial Black" panose="020B0A04020102020204" pitchFamily="34" charset="0"/>
            </a:endParaRPr>
          </a:p>
          <a:p>
            <a:pPr algn="ctr"/>
            <a:r>
              <a:rPr lang="en-US" sz="3600" dirty="0">
                <a:solidFill>
                  <a:schemeClr val="bg1"/>
                </a:solidFill>
                <a:latin typeface="Arial Black" panose="020B0A04020102020204" pitchFamily="34" charset="0"/>
              </a:rPr>
              <a:t>ONLINE PUBLIC INFORMATION CENTER </a:t>
            </a:r>
            <a:r>
              <a:rPr lang="en-US" sz="3600" dirty="0">
                <a:solidFill>
                  <a:schemeClr val="accent3">
                    <a:lumMod val="50000"/>
                  </a:schemeClr>
                </a:solidFill>
                <a:latin typeface="Arial Black" panose="020B0A04020102020204" pitchFamily="34" charset="0"/>
              </a:rPr>
              <a:t>1</a:t>
            </a:r>
          </a:p>
          <a:p>
            <a:pPr algn="ctr"/>
            <a:endParaRPr lang="en-US" sz="3600" dirty="0">
              <a:latin typeface="Arial Black" panose="020B0A04020102020204" pitchFamily="34" charset="0"/>
            </a:endParaRPr>
          </a:p>
          <a:p>
            <a:pPr algn="ctr"/>
            <a:r>
              <a:rPr lang="en-US" sz="3600" dirty="0">
                <a:solidFill>
                  <a:schemeClr val="accent2">
                    <a:lumMod val="60000"/>
                    <a:lumOff val="40000"/>
                  </a:schemeClr>
                </a:solidFill>
                <a:latin typeface="Arial Black" panose="020B0A04020102020204" pitchFamily="34" charset="0"/>
              </a:rPr>
              <a:t>St. Ann’s Road Reconstruction </a:t>
            </a:r>
          </a:p>
          <a:p>
            <a:pPr algn="ctr"/>
            <a:r>
              <a:rPr lang="en-US" sz="3600" dirty="0">
                <a:solidFill>
                  <a:schemeClr val="accent2">
                    <a:lumMod val="60000"/>
                    <a:lumOff val="40000"/>
                  </a:schemeClr>
                </a:solidFill>
                <a:latin typeface="Arial Black" panose="020B0A04020102020204" pitchFamily="34" charset="0"/>
              </a:rPr>
              <a:t>Municipal Class Environmental Assessment </a:t>
            </a:r>
          </a:p>
          <a:p>
            <a:pPr algn="ctr"/>
            <a:r>
              <a:rPr lang="en-US" sz="3600" dirty="0">
                <a:solidFill>
                  <a:schemeClr val="accent2">
                    <a:lumMod val="60000"/>
                    <a:lumOff val="40000"/>
                  </a:schemeClr>
                </a:solidFill>
                <a:latin typeface="Arial Black" panose="020B0A04020102020204" pitchFamily="34" charset="0"/>
              </a:rPr>
              <a:t>June 28, 2022</a:t>
            </a:r>
          </a:p>
          <a:p>
            <a:endParaRPr lang="en-CA" dirty="0"/>
          </a:p>
        </p:txBody>
      </p:sp>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a:t>
            </a:fld>
            <a:endParaRPr lang="en-CA" sz="5400" dirty="0"/>
          </a:p>
        </p:txBody>
      </p:sp>
    </p:spTree>
    <p:extLst>
      <p:ext uri="{BB962C8B-B14F-4D97-AF65-F5344CB8AC3E}">
        <p14:creationId xmlns:p14="http://schemas.microsoft.com/office/powerpoint/2010/main" val="2225673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10</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3514725" y="0"/>
            <a:ext cx="7236402" cy="646331"/>
          </a:xfrm>
          <a:prstGeom prst="rect">
            <a:avLst/>
          </a:prstGeom>
          <a:noFill/>
        </p:spPr>
        <p:txBody>
          <a:bodyPr wrap="square" rtlCol="0">
            <a:spAutoFit/>
          </a:bodyPr>
          <a:lstStyle/>
          <a:p>
            <a:r>
              <a:rPr lang="en-US" sz="3600" b="1" dirty="0"/>
              <a:t>Background Studies and Reports</a:t>
            </a:r>
            <a:endParaRPr lang="en-CA" sz="3600" b="1" dirty="0"/>
          </a:p>
        </p:txBody>
      </p:sp>
      <p:pic>
        <p:nvPicPr>
          <p:cNvPr id="3" name="Picture 2">
            <a:extLst>
              <a:ext uri="{FF2B5EF4-FFF2-40B4-BE49-F238E27FC236}">
                <a16:creationId xmlns:a16="http://schemas.microsoft.com/office/drawing/2014/main" id="{2317E2EC-2B55-A1EC-0007-F155DB0356A8}"/>
              </a:ext>
            </a:extLst>
          </p:cNvPr>
          <p:cNvPicPr>
            <a:picLocks noChangeAspect="1"/>
          </p:cNvPicPr>
          <p:nvPr/>
        </p:nvPicPr>
        <p:blipFill rotWithShape="1">
          <a:blip r:embed="rId4"/>
          <a:srcRect b="1711"/>
          <a:stretch/>
        </p:blipFill>
        <p:spPr>
          <a:xfrm>
            <a:off x="170939" y="246220"/>
            <a:ext cx="3203600" cy="5269170"/>
          </a:xfrm>
          <a:prstGeom prst="rect">
            <a:avLst/>
          </a:prstGeom>
          <a:effectLst>
            <a:outerShdw blurRad="50800" dist="38100" dir="2700000" algn="tl" rotWithShape="0">
              <a:prstClr val="black">
                <a:alpha val="40000"/>
              </a:prstClr>
            </a:outerShdw>
            <a:softEdge rad="127000"/>
          </a:effectLst>
        </p:spPr>
      </p:pic>
      <p:sp>
        <p:nvSpPr>
          <p:cNvPr id="4" name="TextBox 3">
            <a:extLst>
              <a:ext uri="{FF2B5EF4-FFF2-40B4-BE49-F238E27FC236}">
                <a16:creationId xmlns:a16="http://schemas.microsoft.com/office/drawing/2014/main" id="{37D6C028-1941-C30E-1576-E6F99638A362}"/>
              </a:ext>
            </a:extLst>
          </p:cNvPr>
          <p:cNvSpPr txBox="1"/>
          <p:nvPr/>
        </p:nvSpPr>
        <p:spPr>
          <a:xfrm>
            <a:off x="859914" y="3429000"/>
            <a:ext cx="559311" cy="153888"/>
          </a:xfrm>
          <a:prstGeom prst="rect">
            <a:avLst/>
          </a:prstGeom>
          <a:solidFill>
            <a:schemeClr val="tx1"/>
          </a:solidFill>
          <a:ln>
            <a:noFill/>
          </a:ln>
        </p:spPr>
        <p:txBody>
          <a:bodyPr wrap="square" lIns="0" tIns="0" rIns="0" bIns="0" rtlCol="0" anchor="ctr" anchorCtr="0">
            <a:spAutoFit/>
          </a:bodyPr>
          <a:lstStyle/>
          <a:p>
            <a:r>
              <a:rPr lang="en-US" sz="1000" b="1" dirty="0">
                <a:solidFill>
                  <a:schemeClr val="bg1"/>
                </a:solidFill>
              </a:rPr>
              <a:t>Sixteen</a:t>
            </a:r>
            <a:r>
              <a:rPr lang="en-US" sz="1000" b="1" dirty="0"/>
              <a:t> </a:t>
            </a:r>
            <a:r>
              <a:rPr lang="en-US" sz="1000" b="1" dirty="0">
                <a:solidFill>
                  <a:schemeClr val="bg1"/>
                </a:solidFill>
              </a:rPr>
              <a:t>Rd</a:t>
            </a:r>
            <a:endParaRPr lang="en-CA" sz="1000" b="1" dirty="0">
              <a:solidFill>
                <a:schemeClr val="bg1"/>
              </a:solidFill>
            </a:endParaRPr>
          </a:p>
        </p:txBody>
      </p:sp>
      <p:sp>
        <p:nvSpPr>
          <p:cNvPr id="18" name="TextBox 17">
            <a:extLst>
              <a:ext uri="{FF2B5EF4-FFF2-40B4-BE49-F238E27FC236}">
                <a16:creationId xmlns:a16="http://schemas.microsoft.com/office/drawing/2014/main" id="{CA39F408-BE3D-AC6C-974B-C431C974A937}"/>
              </a:ext>
            </a:extLst>
          </p:cNvPr>
          <p:cNvSpPr txBox="1"/>
          <p:nvPr/>
        </p:nvSpPr>
        <p:spPr>
          <a:xfrm rot="16200000" flipV="1">
            <a:off x="1812412" y="1322676"/>
            <a:ext cx="645037" cy="153888"/>
          </a:xfrm>
          <a:prstGeom prst="rect">
            <a:avLst/>
          </a:prstGeom>
          <a:solidFill>
            <a:schemeClr val="tx1"/>
          </a:solidFill>
          <a:ln>
            <a:noFill/>
          </a:ln>
        </p:spPr>
        <p:txBody>
          <a:bodyPr wrap="square" lIns="0" tIns="0" rIns="0" bIns="0" rtlCol="0" anchor="ctr" anchorCtr="0">
            <a:spAutoFit/>
          </a:bodyPr>
          <a:lstStyle/>
          <a:p>
            <a:r>
              <a:rPr lang="en-US" sz="1000" b="1" dirty="0">
                <a:solidFill>
                  <a:schemeClr val="bg1"/>
                </a:solidFill>
              </a:rPr>
              <a:t>St. Ann’s Rd</a:t>
            </a:r>
            <a:endParaRPr lang="en-CA" sz="1000" b="1" dirty="0">
              <a:solidFill>
                <a:schemeClr val="bg1"/>
              </a:solidFill>
            </a:endParaRPr>
          </a:p>
        </p:txBody>
      </p:sp>
      <p:sp>
        <p:nvSpPr>
          <p:cNvPr id="19" name="TextBox 18">
            <a:extLst>
              <a:ext uri="{FF2B5EF4-FFF2-40B4-BE49-F238E27FC236}">
                <a16:creationId xmlns:a16="http://schemas.microsoft.com/office/drawing/2014/main" id="{86661227-33B8-B864-D389-552CDD9200F2}"/>
              </a:ext>
            </a:extLst>
          </p:cNvPr>
          <p:cNvSpPr txBox="1"/>
          <p:nvPr/>
        </p:nvSpPr>
        <p:spPr>
          <a:xfrm rot="10800000" flipV="1">
            <a:off x="284983" y="169277"/>
            <a:ext cx="854586" cy="153888"/>
          </a:xfrm>
          <a:prstGeom prst="rect">
            <a:avLst/>
          </a:prstGeom>
          <a:solidFill>
            <a:schemeClr val="tx1"/>
          </a:solidFill>
          <a:ln>
            <a:noFill/>
          </a:ln>
        </p:spPr>
        <p:txBody>
          <a:bodyPr wrap="square" lIns="0" tIns="0" rIns="0" bIns="0" rtlCol="0" anchor="ctr" anchorCtr="0">
            <a:spAutoFit/>
          </a:bodyPr>
          <a:lstStyle/>
          <a:p>
            <a:r>
              <a:rPr lang="en-US" sz="1000" b="1" dirty="0">
                <a:solidFill>
                  <a:schemeClr val="bg1"/>
                </a:solidFill>
              </a:rPr>
              <a:t>Twenty Mile Rd</a:t>
            </a:r>
            <a:endParaRPr lang="en-CA" sz="1000" b="1" dirty="0">
              <a:solidFill>
                <a:schemeClr val="bg1"/>
              </a:solidFill>
            </a:endParaRPr>
          </a:p>
        </p:txBody>
      </p:sp>
      <p:sp>
        <p:nvSpPr>
          <p:cNvPr id="21" name="TextBox 20">
            <a:extLst>
              <a:ext uri="{FF2B5EF4-FFF2-40B4-BE49-F238E27FC236}">
                <a16:creationId xmlns:a16="http://schemas.microsoft.com/office/drawing/2014/main" id="{F96F077A-F5C9-80C8-A279-BC1689BD9F82}"/>
              </a:ext>
            </a:extLst>
          </p:cNvPr>
          <p:cNvSpPr txBox="1"/>
          <p:nvPr/>
        </p:nvSpPr>
        <p:spPr>
          <a:xfrm rot="10800000" flipV="1">
            <a:off x="417566" y="4693778"/>
            <a:ext cx="941450" cy="153888"/>
          </a:xfrm>
          <a:prstGeom prst="rect">
            <a:avLst/>
          </a:prstGeom>
          <a:solidFill>
            <a:schemeClr val="tx1"/>
          </a:solidFill>
          <a:ln>
            <a:noFill/>
          </a:ln>
        </p:spPr>
        <p:txBody>
          <a:bodyPr wrap="square" lIns="0" tIns="0" rIns="0" bIns="0" rtlCol="0" anchor="ctr" anchorCtr="0">
            <a:spAutoFit/>
          </a:bodyPr>
          <a:lstStyle/>
          <a:p>
            <a:r>
              <a:rPr lang="en-US" sz="1000" b="1" dirty="0">
                <a:solidFill>
                  <a:schemeClr val="bg1"/>
                </a:solidFill>
              </a:rPr>
              <a:t>Regional Road 20</a:t>
            </a:r>
            <a:endParaRPr lang="en-CA" sz="1000" b="1" dirty="0">
              <a:solidFill>
                <a:schemeClr val="bg1"/>
              </a:solidFill>
            </a:endParaRPr>
          </a:p>
        </p:txBody>
      </p:sp>
      <p:sp>
        <p:nvSpPr>
          <p:cNvPr id="22" name="TextBox 21">
            <a:extLst>
              <a:ext uri="{FF2B5EF4-FFF2-40B4-BE49-F238E27FC236}">
                <a16:creationId xmlns:a16="http://schemas.microsoft.com/office/drawing/2014/main" id="{4AD79A74-AA4A-A62C-DF59-04E956D5FF1D}"/>
              </a:ext>
            </a:extLst>
          </p:cNvPr>
          <p:cNvSpPr txBox="1"/>
          <p:nvPr/>
        </p:nvSpPr>
        <p:spPr>
          <a:xfrm rot="10800000" flipV="1">
            <a:off x="2483704" y="2432141"/>
            <a:ext cx="659545" cy="153888"/>
          </a:xfrm>
          <a:prstGeom prst="rect">
            <a:avLst/>
          </a:prstGeom>
          <a:solidFill>
            <a:schemeClr val="tx1"/>
          </a:solidFill>
          <a:ln>
            <a:noFill/>
          </a:ln>
        </p:spPr>
        <p:txBody>
          <a:bodyPr wrap="square" lIns="0" tIns="0" rIns="0" bIns="0" rtlCol="0" anchor="ctr" anchorCtr="0">
            <a:spAutoFit/>
          </a:bodyPr>
          <a:lstStyle/>
          <a:p>
            <a:r>
              <a:rPr lang="en-US" sz="1000" b="1" dirty="0">
                <a:solidFill>
                  <a:schemeClr val="bg1"/>
                </a:solidFill>
              </a:rPr>
              <a:t>Attema Cres</a:t>
            </a:r>
            <a:endParaRPr lang="en-CA" sz="1000" b="1" dirty="0">
              <a:solidFill>
                <a:schemeClr val="bg1"/>
              </a:solidFill>
            </a:endParaRPr>
          </a:p>
        </p:txBody>
      </p:sp>
      <p:sp>
        <p:nvSpPr>
          <p:cNvPr id="13" name="TextBox 12">
            <a:extLst>
              <a:ext uri="{FF2B5EF4-FFF2-40B4-BE49-F238E27FC236}">
                <a16:creationId xmlns:a16="http://schemas.microsoft.com/office/drawing/2014/main" id="{16C36087-B04A-7910-80D4-0E1D0F33254E}"/>
              </a:ext>
            </a:extLst>
          </p:cNvPr>
          <p:cNvSpPr txBox="1"/>
          <p:nvPr/>
        </p:nvSpPr>
        <p:spPr>
          <a:xfrm>
            <a:off x="3519134" y="908647"/>
            <a:ext cx="8437130" cy="4062651"/>
          </a:xfrm>
          <a:prstGeom prst="rect">
            <a:avLst/>
          </a:prstGeom>
          <a:noFill/>
        </p:spPr>
        <p:txBody>
          <a:bodyPr wrap="square" rtlCol="0">
            <a:spAutoFit/>
          </a:bodyPr>
          <a:lstStyle/>
          <a:p>
            <a:r>
              <a:rPr lang="en-US" sz="2400" b="1" dirty="0">
                <a:solidFill>
                  <a:srgbClr val="1F497D"/>
                </a:solidFill>
                <a:latin typeface="Tahoma" panose="020B0604030504040204" pitchFamily="34" charset="0"/>
              </a:rPr>
              <a:t>Traffic Analysis - Sixteen Road to Regional Road 20</a:t>
            </a:r>
          </a:p>
          <a:p>
            <a:endParaRPr lang="en-US" b="1"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dirty="0">
                <a:solidFill>
                  <a:srgbClr val="1F497D"/>
                </a:solidFill>
                <a:latin typeface="Tahoma" panose="020B0604030504040204" pitchFamily="34" charset="0"/>
              </a:rPr>
              <a:t>Traffic data collected by the municipality from the period of Feb 11</a:t>
            </a:r>
            <a:r>
              <a:rPr lang="en-US" sz="2000" baseline="30000" dirty="0">
                <a:solidFill>
                  <a:srgbClr val="1F497D"/>
                </a:solidFill>
                <a:latin typeface="Tahoma" panose="020B0604030504040204" pitchFamily="34" charset="0"/>
              </a:rPr>
              <a:t>th</a:t>
            </a:r>
            <a:r>
              <a:rPr lang="en-US" sz="2000" dirty="0">
                <a:solidFill>
                  <a:srgbClr val="1F497D"/>
                </a:solidFill>
                <a:latin typeface="Tahoma" panose="020B0604030504040204" pitchFamily="34" charset="0"/>
              </a:rPr>
              <a:t>, 2022 to March 25</a:t>
            </a:r>
            <a:r>
              <a:rPr lang="en-US" sz="2000" baseline="30000" dirty="0">
                <a:solidFill>
                  <a:srgbClr val="1F497D"/>
                </a:solidFill>
                <a:latin typeface="Tahoma" panose="020B0604030504040204" pitchFamily="34" charset="0"/>
              </a:rPr>
              <a:t>th</a:t>
            </a:r>
            <a:r>
              <a:rPr lang="en-US" sz="2000" dirty="0">
                <a:solidFill>
                  <a:srgbClr val="1F497D"/>
                </a:solidFill>
                <a:latin typeface="Tahoma" panose="020B0604030504040204" pitchFamily="34" charset="0"/>
              </a:rPr>
              <a:t>, 2022. </a:t>
            </a:r>
          </a:p>
          <a:p>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dirty="0">
                <a:solidFill>
                  <a:srgbClr val="1F497D"/>
                </a:solidFill>
                <a:latin typeface="Tahoma" panose="020B0604030504040204" pitchFamily="34" charset="0"/>
              </a:rPr>
              <a:t>Data was analyzed utilizing Huston Radar Stats Pro Software</a:t>
            </a: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dirty="0">
                <a:solidFill>
                  <a:srgbClr val="1F497D"/>
                </a:solidFill>
                <a:latin typeface="Tahoma" panose="020B0604030504040204" pitchFamily="34" charset="0"/>
              </a:rPr>
              <a:t>Results indicated an </a:t>
            </a:r>
            <a:r>
              <a:rPr lang="en-US" sz="2000" b="1" dirty="0">
                <a:solidFill>
                  <a:srgbClr val="1F497D"/>
                </a:solidFill>
                <a:latin typeface="Tahoma" panose="020B0604030504040204" pitchFamily="34" charset="0"/>
              </a:rPr>
              <a:t>average speed of 49.2 km/hr </a:t>
            </a:r>
            <a:r>
              <a:rPr lang="en-US" sz="2000" dirty="0">
                <a:solidFill>
                  <a:srgbClr val="1F497D"/>
                </a:solidFill>
                <a:latin typeface="Tahoma" panose="020B0604030504040204" pitchFamily="34" charset="0"/>
              </a:rPr>
              <a:t>and an </a:t>
            </a:r>
            <a:r>
              <a:rPr lang="en-US" sz="2000" b="1" dirty="0">
                <a:solidFill>
                  <a:srgbClr val="1F497D"/>
                </a:solidFill>
                <a:latin typeface="Tahoma" panose="020B0604030504040204" pitchFamily="34" charset="0"/>
              </a:rPr>
              <a:t>85</a:t>
            </a:r>
            <a:r>
              <a:rPr lang="en-US" sz="2000" b="1" baseline="30000" dirty="0">
                <a:solidFill>
                  <a:srgbClr val="1F497D"/>
                </a:solidFill>
                <a:latin typeface="Tahoma" panose="020B0604030504040204" pitchFamily="34" charset="0"/>
              </a:rPr>
              <a:t>th</a:t>
            </a:r>
            <a:r>
              <a:rPr lang="en-US" sz="2000" b="1" dirty="0">
                <a:solidFill>
                  <a:srgbClr val="1F497D"/>
                </a:solidFill>
                <a:latin typeface="Tahoma" panose="020B0604030504040204" pitchFamily="34" charset="0"/>
              </a:rPr>
              <a:t> percentile speed of 68 km/hr</a:t>
            </a: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b="1" dirty="0">
                <a:solidFill>
                  <a:srgbClr val="1F497D"/>
                </a:solidFill>
                <a:latin typeface="Tahoma" panose="020B0604030504040204" pitchFamily="34" charset="0"/>
              </a:rPr>
              <a:t>Average daily traffic count of 172.7 vehicles</a:t>
            </a:r>
          </a:p>
          <a:p>
            <a:endParaRPr lang="en-US" dirty="0">
              <a:solidFill>
                <a:srgbClr val="1F497D"/>
              </a:solidFill>
              <a:latin typeface="Tahoma" panose="020B0604030504040204" pitchFamily="34" charset="0"/>
            </a:endParaRPr>
          </a:p>
          <a:p>
            <a:pPr marL="285750" indent="-285750">
              <a:buFont typeface="Arial" panose="020B0604020202020204" pitchFamily="34" charset="0"/>
              <a:buChar char="•"/>
            </a:pPr>
            <a:endParaRPr lang="en-US" dirty="0">
              <a:solidFill>
                <a:srgbClr val="1F497D"/>
              </a:solidFill>
              <a:latin typeface="Tahoma" panose="020B0604030504040204" pitchFamily="34" charset="0"/>
            </a:endParaRPr>
          </a:p>
        </p:txBody>
      </p:sp>
    </p:spTree>
    <p:extLst>
      <p:ext uri="{BB962C8B-B14F-4D97-AF65-F5344CB8AC3E}">
        <p14:creationId xmlns:p14="http://schemas.microsoft.com/office/powerpoint/2010/main" val="2580880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11</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3514725" y="0"/>
            <a:ext cx="6194594" cy="646331"/>
          </a:xfrm>
          <a:prstGeom prst="rect">
            <a:avLst/>
          </a:prstGeom>
          <a:noFill/>
        </p:spPr>
        <p:txBody>
          <a:bodyPr wrap="square" rtlCol="0">
            <a:spAutoFit/>
          </a:bodyPr>
          <a:lstStyle/>
          <a:p>
            <a:r>
              <a:rPr lang="en-US" sz="3600" dirty="0"/>
              <a:t>Background Studies and Reports</a:t>
            </a:r>
            <a:endParaRPr lang="en-CA" sz="3600" dirty="0"/>
          </a:p>
        </p:txBody>
      </p:sp>
      <p:sp>
        <p:nvSpPr>
          <p:cNvPr id="13" name="TextBox 12">
            <a:extLst>
              <a:ext uri="{FF2B5EF4-FFF2-40B4-BE49-F238E27FC236}">
                <a16:creationId xmlns:a16="http://schemas.microsoft.com/office/drawing/2014/main" id="{16C36087-B04A-7910-80D4-0E1D0F33254E}"/>
              </a:ext>
            </a:extLst>
          </p:cNvPr>
          <p:cNvSpPr txBox="1"/>
          <p:nvPr/>
        </p:nvSpPr>
        <p:spPr>
          <a:xfrm>
            <a:off x="3519134" y="908647"/>
            <a:ext cx="8437130" cy="3785652"/>
          </a:xfrm>
          <a:prstGeom prst="rect">
            <a:avLst/>
          </a:prstGeom>
          <a:noFill/>
        </p:spPr>
        <p:txBody>
          <a:bodyPr wrap="square" rtlCol="0">
            <a:spAutoFit/>
          </a:bodyPr>
          <a:lstStyle/>
          <a:p>
            <a:r>
              <a:rPr lang="en-US" sz="2400" b="1" dirty="0">
                <a:solidFill>
                  <a:srgbClr val="1F497D"/>
                </a:solidFill>
                <a:latin typeface="Tahoma" panose="020B0604030504040204" pitchFamily="34" charset="0"/>
              </a:rPr>
              <a:t>Traffic Analysis - Sixteen Road to Attema Crescent</a:t>
            </a:r>
            <a:endParaRPr lang="en-US" b="1"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dirty="0">
                <a:solidFill>
                  <a:srgbClr val="1F497D"/>
                </a:solidFill>
                <a:latin typeface="Tahoma" panose="020B0604030504040204" pitchFamily="34" charset="0"/>
              </a:rPr>
              <a:t>Traffic data collected by the municipality from the period of Apr. 28</a:t>
            </a:r>
            <a:r>
              <a:rPr lang="en-US" sz="2000" baseline="30000" dirty="0">
                <a:solidFill>
                  <a:srgbClr val="1F497D"/>
                </a:solidFill>
                <a:latin typeface="Tahoma" panose="020B0604030504040204" pitchFamily="34" charset="0"/>
              </a:rPr>
              <a:t>th </a:t>
            </a:r>
            <a:r>
              <a:rPr lang="en-US" sz="2000" dirty="0">
                <a:solidFill>
                  <a:srgbClr val="1F497D"/>
                </a:solidFill>
                <a:latin typeface="Tahoma" panose="020B0604030504040204" pitchFamily="34" charset="0"/>
              </a:rPr>
              <a:t>2021 to March 25</a:t>
            </a:r>
            <a:r>
              <a:rPr lang="en-US" sz="2000" baseline="30000" dirty="0">
                <a:solidFill>
                  <a:srgbClr val="1F497D"/>
                </a:solidFill>
                <a:latin typeface="Tahoma" panose="020B0604030504040204" pitchFamily="34" charset="0"/>
              </a:rPr>
              <a:t>th</a:t>
            </a:r>
            <a:r>
              <a:rPr lang="en-US" sz="2000" dirty="0">
                <a:solidFill>
                  <a:srgbClr val="1F497D"/>
                </a:solidFill>
                <a:latin typeface="Tahoma" panose="020B0604030504040204" pitchFamily="34" charset="0"/>
              </a:rPr>
              <a:t>, 2022. </a:t>
            </a: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dirty="0">
                <a:solidFill>
                  <a:srgbClr val="1F497D"/>
                </a:solidFill>
                <a:latin typeface="Tahoma" panose="020B0604030504040204" pitchFamily="34" charset="0"/>
              </a:rPr>
              <a:t>Data was analyzed utilizing Huston Radar Stats Pro Software</a:t>
            </a: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dirty="0">
                <a:solidFill>
                  <a:srgbClr val="1F497D"/>
                </a:solidFill>
                <a:latin typeface="Tahoma" panose="020B0604030504040204" pitchFamily="34" charset="0"/>
              </a:rPr>
              <a:t>Results indicated an </a:t>
            </a:r>
            <a:r>
              <a:rPr lang="en-US" sz="2000" b="1" dirty="0">
                <a:solidFill>
                  <a:srgbClr val="1F497D"/>
                </a:solidFill>
                <a:latin typeface="Tahoma" panose="020B0604030504040204" pitchFamily="34" charset="0"/>
              </a:rPr>
              <a:t>average speed of 60.2 km/hr </a:t>
            </a:r>
            <a:r>
              <a:rPr lang="en-US" sz="2000" dirty="0">
                <a:solidFill>
                  <a:srgbClr val="1F497D"/>
                </a:solidFill>
                <a:latin typeface="Tahoma" panose="020B0604030504040204" pitchFamily="34" charset="0"/>
              </a:rPr>
              <a:t>and an </a:t>
            </a:r>
            <a:r>
              <a:rPr lang="en-US" sz="2000" b="1" dirty="0">
                <a:solidFill>
                  <a:srgbClr val="1F497D"/>
                </a:solidFill>
                <a:latin typeface="Tahoma" panose="020B0604030504040204" pitchFamily="34" charset="0"/>
              </a:rPr>
              <a:t>85</a:t>
            </a:r>
            <a:r>
              <a:rPr lang="en-US" sz="2000" b="1" baseline="30000" dirty="0">
                <a:solidFill>
                  <a:srgbClr val="1F497D"/>
                </a:solidFill>
                <a:latin typeface="Tahoma" panose="020B0604030504040204" pitchFamily="34" charset="0"/>
              </a:rPr>
              <a:t>th</a:t>
            </a:r>
            <a:r>
              <a:rPr lang="en-US" sz="2000" b="1" dirty="0">
                <a:solidFill>
                  <a:srgbClr val="1F497D"/>
                </a:solidFill>
                <a:latin typeface="Tahoma" panose="020B0604030504040204" pitchFamily="34" charset="0"/>
              </a:rPr>
              <a:t> percentile speed of 86 km/hr</a:t>
            </a: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b="1" dirty="0">
                <a:solidFill>
                  <a:srgbClr val="1F497D"/>
                </a:solidFill>
                <a:latin typeface="Tahoma" panose="020B0604030504040204" pitchFamily="34" charset="0"/>
              </a:rPr>
              <a:t>Average daily traffic count of 102.2 vehicles</a:t>
            </a:r>
          </a:p>
          <a:p>
            <a:endParaRPr lang="en-US" dirty="0">
              <a:solidFill>
                <a:srgbClr val="1F497D"/>
              </a:solidFill>
              <a:latin typeface="Tahoma" panose="020B0604030504040204" pitchFamily="34" charset="0"/>
            </a:endParaRPr>
          </a:p>
          <a:p>
            <a:pPr marL="285750" indent="-285750">
              <a:buFont typeface="Arial" panose="020B0604020202020204" pitchFamily="34" charset="0"/>
              <a:buChar char="•"/>
            </a:pPr>
            <a:endParaRPr lang="en-US" dirty="0">
              <a:solidFill>
                <a:srgbClr val="1F497D"/>
              </a:solidFill>
              <a:latin typeface="Tahoma" panose="020B0604030504040204" pitchFamily="34" charset="0"/>
            </a:endParaRPr>
          </a:p>
        </p:txBody>
      </p:sp>
      <p:pic>
        <p:nvPicPr>
          <p:cNvPr id="8" name="Picture 7">
            <a:extLst>
              <a:ext uri="{FF2B5EF4-FFF2-40B4-BE49-F238E27FC236}">
                <a16:creationId xmlns:a16="http://schemas.microsoft.com/office/drawing/2014/main" id="{C29666C0-87A3-4694-2F6C-F5B273ADC79E}"/>
              </a:ext>
            </a:extLst>
          </p:cNvPr>
          <p:cNvPicPr>
            <a:picLocks noChangeAspect="1"/>
          </p:cNvPicPr>
          <p:nvPr/>
        </p:nvPicPr>
        <p:blipFill>
          <a:blip r:embed="rId4"/>
          <a:stretch>
            <a:fillRect/>
          </a:stretch>
        </p:blipFill>
        <p:spPr>
          <a:xfrm>
            <a:off x="179844" y="908647"/>
            <a:ext cx="3298851" cy="1679260"/>
          </a:xfrm>
          <a:prstGeom prst="rect">
            <a:avLst/>
          </a:prstGeom>
          <a:ln>
            <a:noFill/>
          </a:ln>
          <a:effectLst>
            <a:outerShdw blurRad="107950" dist="12700" dir="5400000" algn="ctr">
              <a:srgbClr val="000000"/>
            </a:outerShdw>
            <a:softEdge rad="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a:extLst>
              <a:ext uri="{FF2B5EF4-FFF2-40B4-BE49-F238E27FC236}">
                <a16:creationId xmlns:a16="http://schemas.microsoft.com/office/drawing/2014/main" id="{9B1BFF74-0A85-9AFF-A408-3A93AE780063}"/>
              </a:ext>
            </a:extLst>
          </p:cNvPr>
          <p:cNvPicPr>
            <a:picLocks noChangeAspect="1"/>
          </p:cNvPicPr>
          <p:nvPr/>
        </p:nvPicPr>
        <p:blipFill>
          <a:blip r:embed="rId5"/>
          <a:stretch>
            <a:fillRect/>
          </a:stretch>
        </p:blipFill>
        <p:spPr>
          <a:xfrm>
            <a:off x="170939" y="3216581"/>
            <a:ext cx="3296328" cy="16792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87086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12</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3514725" y="0"/>
            <a:ext cx="6194594" cy="646331"/>
          </a:xfrm>
          <a:prstGeom prst="rect">
            <a:avLst/>
          </a:prstGeom>
          <a:noFill/>
        </p:spPr>
        <p:txBody>
          <a:bodyPr wrap="square" rtlCol="0">
            <a:spAutoFit/>
          </a:bodyPr>
          <a:lstStyle/>
          <a:p>
            <a:r>
              <a:rPr lang="en-US" sz="3600" dirty="0"/>
              <a:t>Background Studies and Reports</a:t>
            </a:r>
            <a:endParaRPr lang="en-CA" sz="3600" dirty="0"/>
          </a:p>
        </p:txBody>
      </p:sp>
      <p:sp>
        <p:nvSpPr>
          <p:cNvPr id="13" name="TextBox 12">
            <a:extLst>
              <a:ext uri="{FF2B5EF4-FFF2-40B4-BE49-F238E27FC236}">
                <a16:creationId xmlns:a16="http://schemas.microsoft.com/office/drawing/2014/main" id="{16C36087-B04A-7910-80D4-0E1D0F33254E}"/>
              </a:ext>
            </a:extLst>
          </p:cNvPr>
          <p:cNvSpPr txBox="1"/>
          <p:nvPr/>
        </p:nvSpPr>
        <p:spPr>
          <a:xfrm>
            <a:off x="3519134" y="908647"/>
            <a:ext cx="8437130" cy="4154984"/>
          </a:xfrm>
          <a:prstGeom prst="rect">
            <a:avLst/>
          </a:prstGeom>
          <a:noFill/>
        </p:spPr>
        <p:txBody>
          <a:bodyPr wrap="square" rtlCol="0">
            <a:spAutoFit/>
          </a:bodyPr>
          <a:lstStyle/>
          <a:p>
            <a:r>
              <a:rPr lang="en-US" sz="2400" b="1" dirty="0">
                <a:solidFill>
                  <a:srgbClr val="1F497D"/>
                </a:solidFill>
                <a:latin typeface="Tahoma" panose="020B0604030504040204" pitchFamily="34" charset="0"/>
              </a:rPr>
              <a:t>Traffic Analysis - Attema Crescent to Regional Road 69</a:t>
            </a:r>
            <a:endParaRPr lang="en-US" b="1"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dirty="0">
                <a:solidFill>
                  <a:srgbClr val="1F497D"/>
                </a:solidFill>
                <a:latin typeface="Tahoma" panose="020B0604030504040204" pitchFamily="34" charset="0"/>
              </a:rPr>
              <a:t>Traffic data collected by the municipality from the period of Apr. 28</a:t>
            </a:r>
            <a:r>
              <a:rPr lang="en-US" sz="2000" baseline="30000" dirty="0">
                <a:solidFill>
                  <a:srgbClr val="1F497D"/>
                </a:solidFill>
                <a:latin typeface="Tahoma" panose="020B0604030504040204" pitchFamily="34" charset="0"/>
              </a:rPr>
              <a:t>th </a:t>
            </a:r>
            <a:r>
              <a:rPr lang="en-US" sz="2000" dirty="0">
                <a:solidFill>
                  <a:srgbClr val="1F497D"/>
                </a:solidFill>
                <a:latin typeface="Tahoma" panose="020B0604030504040204" pitchFamily="34" charset="0"/>
              </a:rPr>
              <a:t>2021 to April 7</a:t>
            </a:r>
            <a:r>
              <a:rPr lang="en-US" sz="2000" baseline="30000" dirty="0">
                <a:solidFill>
                  <a:srgbClr val="1F497D"/>
                </a:solidFill>
                <a:latin typeface="Tahoma" panose="020B0604030504040204" pitchFamily="34" charset="0"/>
              </a:rPr>
              <a:t>th</a:t>
            </a:r>
            <a:r>
              <a:rPr lang="en-US" sz="2000" dirty="0">
                <a:solidFill>
                  <a:srgbClr val="1F497D"/>
                </a:solidFill>
                <a:latin typeface="Tahoma" panose="020B0604030504040204" pitchFamily="34" charset="0"/>
              </a:rPr>
              <a:t>, 2022. </a:t>
            </a: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dirty="0">
                <a:solidFill>
                  <a:srgbClr val="1F497D"/>
                </a:solidFill>
                <a:latin typeface="Tahoma" panose="020B0604030504040204" pitchFamily="34" charset="0"/>
              </a:rPr>
              <a:t>Data was analyzed utilizing Huston Radar Stats Pro Software</a:t>
            </a: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dirty="0">
                <a:solidFill>
                  <a:srgbClr val="1F497D"/>
                </a:solidFill>
                <a:latin typeface="Tahoma" panose="020B0604030504040204" pitchFamily="34" charset="0"/>
              </a:rPr>
              <a:t>Results indicated an </a:t>
            </a:r>
            <a:r>
              <a:rPr lang="en-US" sz="2000" b="1" dirty="0">
                <a:solidFill>
                  <a:srgbClr val="1F497D"/>
                </a:solidFill>
                <a:latin typeface="Tahoma" panose="020B0604030504040204" pitchFamily="34" charset="0"/>
              </a:rPr>
              <a:t>average speed of 59.4 km/hr </a:t>
            </a:r>
            <a:r>
              <a:rPr lang="en-US" sz="2000" dirty="0">
                <a:solidFill>
                  <a:srgbClr val="1F497D"/>
                </a:solidFill>
                <a:latin typeface="Tahoma" panose="020B0604030504040204" pitchFamily="34" charset="0"/>
              </a:rPr>
              <a:t>and an </a:t>
            </a:r>
            <a:r>
              <a:rPr lang="en-US" sz="2000" b="1" dirty="0">
                <a:solidFill>
                  <a:srgbClr val="1F497D"/>
                </a:solidFill>
                <a:latin typeface="Tahoma" panose="020B0604030504040204" pitchFamily="34" charset="0"/>
              </a:rPr>
              <a:t>85</a:t>
            </a:r>
            <a:r>
              <a:rPr lang="en-US" sz="2000" b="1" baseline="30000" dirty="0">
                <a:solidFill>
                  <a:srgbClr val="1F497D"/>
                </a:solidFill>
                <a:latin typeface="Tahoma" panose="020B0604030504040204" pitchFamily="34" charset="0"/>
              </a:rPr>
              <a:t>th</a:t>
            </a:r>
            <a:r>
              <a:rPr lang="en-US" sz="2000" b="1" dirty="0">
                <a:solidFill>
                  <a:srgbClr val="1F497D"/>
                </a:solidFill>
                <a:latin typeface="Tahoma" panose="020B0604030504040204" pitchFamily="34" charset="0"/>
              </a:rPr>
              <a:t> percentile speed of 85 km/hr</a:t>
            </a: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r>
              <a:rPr lang="en-US" sz="2000" b="1" dirty="0">
                <a:solidFill>
                  <a:srgbClr val="1F497D"/>
                </a:solidFill>
                <a:latin typeface="Tahoma" panose="020B0604030504040204" pitchFamily="34" charset="0"/>
              </a:rPr>
              <a:t>Average daily traffic count of 119.9 vehicles</a:t>
            </a:r>
          </a:p>
          <a:p>
            <a:endParaRPr lang="en-US" dirty="0">
              <a:solidFill>
                <a:srgbClr val="1F497D"/>
              </a:solidFill>
              <a:latin typeface="Tahoma" panose="020B0604030504040204" pitchFamily="34" charset="0"/>
            </a:endParaRPr>
          </a:p>
          <a:p>
            <a:pPr marL="285750" indent="-285750">
              <a:buFont typeface="Arial" panose="020B0604020202020204" pitchFamily="34" charset="0"/>
              <a:buChar char="•"/>
            </a:pPr>
            <a:endParaRPr lang="en-US" dirty="0">
              <a:solidFill>
                <a:srgbClr val="1F497D"/>
              </a:solidFill>
              <a:latin typeface="Tahoma" panose="020B0604030504040204" pitchFamily="34" charset="0"/>
            </a:endParaRPr>
          </a:p>
        </p:txBody>
      </p:sp>
      <p:pic>
        <p:nvPicPr>
          <p:cNvPr id="15" name="Picture 14">
            <a:extLst>
              <a:ext uri="{FF2B5EF4-FFF2-40B4-BE49-F238E27FC236}">
                <a16:creationId xmlns:a16="http://schemas.microsoft.com/office/drawing/2014/main" id="{934D0068-D252-54E1-9FE7-4A1B0FFF56B1}"/>
              </a:ext>
            </a:extLst>
          </p:cNvPr>
          <p:cNvPicPr>
            <a:picLocks noChangeAspect="1"/>
          </p:cNvPicPr>
          <p:nvPr/>
        </p:nvPicPr>
        <p:blipFill>
          <a:blip r:embed="rId4"/>
          <a:stretch>
            <a:fillRect/>
          </a:stretch>
        </p:blipFill>
        <p:spPr>
          <a:xfrm>
            <a:off x="170939" y="817099"/>
            <a:ext cx="3307757" cy="16837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 name="Picture 16">
            <a:extLst>
              <a:ext uri="{FF2B5EF4-FFF2-40B4-BE49-F238E27FC236}">
                <a16:creationId xmlns:a16="http://schemas.microsoft.com/office/drawing/2014/main" id="{6141B1A6-8BCC-3133-5FB1-6A4317683604}"/>
              </a:ext>
            </a:extLst>
          </p:cNvPr>
          <p:cNvPicPr>
            <a:picLocks noChangeAspect="1"/>
          </p:cNvPicPr>
          <p:nvPr/>
        </p:nvPicPr>
        <p:blipFill>
          <a:blip r:embed="rId5"/>
          <a:stretch>
            <a:fillRect/>
          </a:stretch>
        </p:blipFill>
        <p:spPr>
          <a:xfrm>
            <a:off x="163518" y="3183342"/>
            <a:ext cx="3315178" cy="16888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59801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13</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70938" y="1299896"/>
            <a:ext cx="9239761" cy="646331"/>
          </a:xfrm>
          <a:prstGeom prst="rect">
            <a:avLst/>
          </a:prstGeom>
          <a:noFill/>
        </p:spPr>
        <p:txBody>
          <a:bodyPr wrap="square" rtlCol="0">
            <a:spAutoFit/>
          </a:bodyPr>
          <a:lstStyle/>
          <a:p>
            <a:r>
              <a:rPr lang="en-US" sz="3600" b="1" dirty="0"/>
              <a:t>Bridge Condition Assessment Structure #46</a:t>
            </a:r>
            <a:endParaRPr lang="en-CA" sz="3600" b="1" dirty="0"/>
          </a:p>
        </p:txBody>
      </p:sp>
      <p:pic>
        <p:nvPicPr>
          <p:cNvPr id="2" name="Picture 1">
            <a:extLst>
              <a:ext uri="{FF2B5EF4-FFF2-40B4-BE49-F238E27FC236}">
                <a16:creationId xmlns:a16="http://schemas.microsoft.com/office/drawing/2014/main" id="{6407B0F4-7235-1219-C7BF-DB2A5FAF59F3}"/>
              </a:ext>
            </a:extLst>
          </p:cNvPr>
          <p:cNvPicPr>
            <a:picLocks noChangeAspect="1"/>
          </p:cNvPicPr>
          <p:nvPr/>
        </p:nvPicPr>
        <p:blipFill rotWithShape="1">
          <a:blip r:embed="rId4"/>
          <a:srcRect l="10205" r="7711"/>
          <a:stretch/>
        </p:blipFill>
        <p:spPr>
          <a:xfrm>
            <a:off x="215049" y="2587086"/>
            <a:ext cx="3912790" cy="1836742"/>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FB84B2D6-65A4-94A3-E747-1874A428474D}"/>
              </a:ext>
            </a:extLst>
          </p:cNvPr>
          <p:cNvPicPr>
            <a:picLocks noChangeAspect="1"/>
          </p:cNvPicPr>
          <p:nvPr/>
        </p:nvPicPr>
        <p:blipFill>
          <a:blip r:embed="rId5"/>
          <a:stretch>
            <a:fillRect/>
          </a:stretch>
        </p:blipFill>
        <p:spPr>
          <a:xfrm>
            <a:off x="0" y="-34125"/>
            <a:ext cx="12192000" cy="1097280"/>
          </a:xfrm>
          <a:prstGeom prst="rect">
            <a:avLst/>
          </a:prstGeom>
        </p:spPr>
      </p:pic>
      <p:sp>
        <p:nvSpPr>
          <p:cNvPr id="9" name="TextBox 8">
            <a:extLst>
              <a:ext uri="{FF2B5EF4-FFF2-40B4-BE49-F238E27FC236}">
                <a16:creationId xmlns:a16="http://schemas.microsoft.com/office/drawing/2014/main" id="{7F6BF3D7-8C86-9DE8-9727-EFFCB9DB89AA}"/>
              </a:ext>
            </a:extLst>
          </p:cNvPr>
          <p:cNvSpPr txBox="1"/>
          <p:nvPr/>
        </p:nvSpPr>
        <p:spPr>
          <a:xfrm>
            <a:off x="4171949" y="1946227"/>
            <a:ext cx="7849112" cy="495520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1F497D"/>
                </a:solidFill>
                <a:latin typeface="Tahoma" panose="020B0604030504040204" pitchFamily="34" charset="0"/>
              </a:rPr>
              <a:t>Bridge Condition Survey Conducted on July 27, 2021 by Golder Associates Ltd.</a:t>
            </a:r>
          </a:p>
          <a:p>
            <a:pPr marL="285750" indent="-285750">
              <a:buFont typeface="Arial" panose="020B0604020202020204" pitchFamily="34" charset="0"/>
              <a:buChar char="•"/>
            </a:pPr>
            <a:r>
              <a:rPr lang="en-US" sz="2000" dirty="0">
                <a:solidFill>
                  <a:srgbClr val="1F497D"/>
                </a:solidFill>
                <a:latin typeface="Tahoma" panose="020B0604030504040204" pitchFamily="34" charset="0"/>
              </a:rPr>
              <a:t>Survey looks at wearing surface, approach slabs, expansion joints, drains, curbs, wing walls and sidewalk etc.</a:t>
            </a:r>
          </a:p>
          <a:p>
            <a:pPr marL="285750" indent="-285750">
              <a:buFont typeface="Arial" panose="020B0604020202020204" pitchFamily="34" charset="0"/>
              <a:buChar char="•"/>
            </a:pPr>
            <a:r>
              <a:rPr lang="en-US" sz="2000" dirty="0">
                <a:solidFill>
                  <a:srgbClr val="1F497D"/>
                </a:solidFill>
                <a:latin typeface="Tahoma" panose="020B0604030504040204" pitchFamily="34" charset="0"/>
              </a:rPr>
              <a:t>Recommendations:</a:t>
            </a:r>
          </a:p>
          <a:p>
            <a:pPr marL="742950" lvl="1" indent="-285750">
              <a:buFont typeface="Arial" panose="020B0604020202020204" pitchFamily="34" charset="0"/>
              <a:buChar char="•"/>
            </a:pPr>
            <a:r>
              <a:rPr lang="en-US" sz="2000" dirty="0">
                <a:solidFill>
                  <a:srgbClr val="1F497D"/>
                </a:solidFill>
                <a:latin typeface="Tahoma" panose="020B0604030504040204" pitchFamily="34" charset="0"/>
              </a:rPr>
              <a:t>Minor Rehabilitation – Would Require Full Replacement in +/- 20 years</a:t>
            </a:r>
          </a:p>
          <a:p>
            <a:pPr marL="742950" lvl="1" indent="-285750">
              <a:buFont typeface="Arial" panose="020B0604020202020204" pitchFamily="34" charset="0"/>
              <a:buChar char="•"/>
            </a:pPr>
            <a:r>
              <a:rPr lang="en-US" sz="2000" dirty="0">
                <a:solidFill>
                  <a:srgbClr val="1F497D"/>
                </a:solidFill>
                <a:latin typeface="Tahoma" panose="020B0604030504040204" pitchFamily="34" charset="0"/>
              </a:rPr>
              <a:t>Major Rehabilitation – Would Require Full Replacement in +/- 30 years</a:t>
            </a:r>
          </a:p>
          <a:p>
            <a:pPr marL="742950" lvl="1" indent="-285750">
              <a:buFont typeface="Arial" panose="020B0604020202020204" pitchFamily="34" charset="0"/>
              <a:buChar char="•"/>
            </a:pPr>
            <a:r>
              <a:rPr lang="en-US" sz="2000" dirty="0">
                <a:solidFill>
                  <a:srgbClr val="1F497D"/>
                </a:solidFill>
                <a:latin typeface="Tahoma" panose="020B0604030504040204" pitchFamily="34" charset="0"/>
              </a:rPr>
              <a:t>No Rehabilitation – Would Require Full Replacement in 5 years</a:t>
            </a:r>
          </a:p>
          <a:p>
            <a:pPr marL="742950" lvl="1"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pPr marL="285750" indent="-285750">
              <a:buFont typeface="Arial" panose="020B0604020202020204" pitchFamily="34" charset="0"/>
              <a:buChar char="•"/>
            </a:pPr>
            <a:endParaRPr lang="en-US" sz="2000" dirty="0">
              <a:solidFill>
                <a:srgbClr val="1F497D"/>
              </a:solidFill>
              <a:latin typeface="Tahoma" panose="020B0604030504040204" pitchFamily="34" charset="0"/>
            </a:endParaRPr>
          </a:p>
          <a:p>
            <a:endParaRPr lang="en-US" dirty="0">
              <a:solidFill>
                <a:srgbClr val="1F497D"/>
              </a:solidFill>
              <a:latin typeface="Tahoma" panose="020B0604030504040204" pitchFamily="34" charset="0"/>
            </a:endParaRPr>
          </a:p>
          <a:p>
            <a:pPr marL="285750" indent="-285750">
              <a:buFont typeface="Arial" panose="020B0604020202020204" pitchFamily="34" charset="0"/>
              <a:buChar char="•"/>
            </a:pPr>
            <a:endParaRPr lang="en-US" dirty="0">
              <a:solidFill>
                <a:srgbClr val="1F497D"/>
              </a:solidFill>
              <a:latin typeface="Tahoma" panose="020B0604030504040204" pitchFamily="34" charset="0"/>
            </a:endParaRPr>
          </a:p>
        </p:txBody>
      </p:sp>
    </p:spTree>
    <p:extLst>
      <p:ext uri="{BB962C8B-B14F-4D97-AF65-F5344CB8AC3E}">
        <p14:creationId xmlns:p14="http://schemas.microsoft.com/office/powerpoint/2010/main" val="825114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14</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43955" y="1349969"/>
            <a:ext cx="11525131" cy="646331"/>
          </a:xfrm>
          <a:prstGeom prst="rect">
            <a:avLst/>
          </a:prstGeom>
          <a:noFill/>
        </p:spPr>
        <p:txBody>
          <a:bodyPr wrap="square" rtlCol="0">
            <a:spAutoFit/>
          </a:bodyPr>
          <a:lstStyle/>
          <a:p>
            <a:r>
              <a:rPr lang="en-US" sz="3600" b="1" dirty="0"/>
              <a:t>Alternative Solutions – Regional Road  20 to Sixteen Road</a:t>
            </a:r>
            <a:endParaRPr lang="en-CA" sz="3600" b="1" dirty="0"/>
          </a:p>
        </p:txBody>
      </p:sp>
      <p:graphicFrame>
        <p:nvGraphicFramePr>
          <p:cNvPr id="2" name="Table 2">
            <a:extLst>
              <a:ext uri="{FF2B5EF4-FFF2-40B4-BE49-F238E27FC236}">
                <a16:creationId xmlns:a16="http://schemas.microsoft.com/office/drawing/2014/main" id="{631231C9-DB77-776A-3C4E-95C858AAF788}"/>
              </a:ext>
            </a:extLst>
          </p:cNvPr>
          <p:cNvGraphicFramePr>
            <a:graphicFrameLocks noGrp="1"/>
          </p:cNvGraphicFramePr>
          <p:nvPr>
            <p:extLst>
              <p:ext uri="{D42A27DB-BD31-4B8C-83A1-F6EECF244321}">
                <p14:modId xmlns:p14="http://schemas.microsoft.com/office/powerpoint/2010/main" val="2411896847"/>
              </p:ext>
            </p:extLst>
          </p:nvPr>
        </p:nvGraphicFramePr>
        <p:xfrm>
          <a:off x="143955" y="2259500"/>
          <a:ext cx="11976449" cy="1984890"/>
        </p:xfrm>
        <a:graphic>
          <a:graphicData uri="http://schemas.openxmlformats.org/drawingml/2006/table">
            <a:tbl>
              <a:tblPr firstRow="1" bandRow="1">
                <a:tableStyleId>{5C22544A-7EE6-4342-B048-85BDC9FD1C3A}</a:tableStyleId>
              </a:tblPr>
              <a:tblGrid>
                <a:gridCol w="565908">
                  <a:extLst>
                    <a:ext uri="{9D8B030D-6E8A-4147-A177-3AD203B41FA5}">
                      <a16:colId xmlns:a16="http://schemas.microsoft.com/office/drawing/2014/main" val="80644201"/>
                    </a:ext>
                  </a:extLst>
                </a:gridCol>
                <a:gridCol w="3116062">
                  <a:extLst>
                    <a:ext uri="{9D8B030D-6E8A-4147-A177-3AD203B41FA5}">
                      <a16:colId xmlns:a16="http://schemas.microsoft.com/office/drawing/2014/main" val="1976696732"/>
                    </a:ext>
                  </a:extLst>
                </a:gridCol>
                <a:gridCol w="8294479">
                  <a:extLst>
                    <a:ext uri="{9D8B030D-6E8A-4147-A177-3AD203B41FA5}">
                      <a16:colId xmlns:a16="http://schemas.microsoft.com/office/drawing/2014/main" val="300737096"/>
                    </a:ext>
                  </a:extLst>
                </a:gridCol>
              </a:tblGrid>
              <a:tr h="430410">
                <a:tc>
                  <a:txBody>
                    <a:bodyPr/>
                    <a:lstStyle/>
                    <a:p>
                      <a:pPr algn="l"/>
                      <a:r>
                        <a:rPr lang="en-US"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l"/>
                      <a:r>
                        <a:rPr lang="en-US" dirty="0">
                          <a:solidFill>
                            <a:schemeClr val="tx1"/>
                          </a:solidFill>
                        </a:rPr>
                        <a:t>Alternative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dirty="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15274926"/>
                  </a:ext>
                </a:extLst>
              </a:tr>
              <a:tr h="430410">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Do Nothing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The existing road platform is not changed (this alternative will form a baseline for comparison of alternative solutions)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34579956"/>
                  </a:ext>
                </a:extLst>
              </a:tr>
              <a:tr h="430410">
                <a:tc>
                  <a:txBody>
                    <a:bodyPr/>
                    <a:lstStyle/>
                    <a:p>
                      <a:pPr algn="ct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7m Road / Granular Shoulders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Proposed design consists of 2 – 3.5m lanes for a 7.0m wide asphalt road. Ditches will require cleaning and regrading and may require realignment due to the widening of the road surface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4264709"/>
                  </a:ext>
                </a:extLst>
              </a:tr>
            </a:tbl>
          </a:graphicData>
        </a:graphic>
      </p:graphicFrame>
      <p:pic>
        <p:nvPicPr>
          <p:cNvPr id="3" name="Picture 2">
            <a:extLst>
              <a:ext uri="{FF2B5EF4-FFF2-40B4-BE49-F238E27FC236}">
                <a16:creationId xmlns:a16="http://schemas.microsoft.com/office/drawing/2014/main" id="{F5BC4591-1C92-C195-BAFB-F09587345C7C}"/>
              </a:ext>
            </a:extLst>
          </p:cNvPr>
          <p:cNvPicPr>
            <a:picLocks noChangeAspect="1"/>
          </p:cNvPicPr>
          <p:nvPr/>
        </p:nvPicPr>
        <p:blipFill>
          <a:blip r:embed="rId4"/>
          <a:stretch>
            <a:fillRect/>
          </a:stretch>
        </p:blipFill>
        <p:spPr>
          <a:xfrm>
            <a:off x="0" y="1682"/>
            <a:ext cx="12192000" cy="1085088"/>
          </a:xfrm>
          <a:prstGeom prst="rect">
            <a:avLst/>
          </a:prstGeom>
        </p:spPr>
      </p:pic>
    </p:spTree>
    <p:extLst>
      <p:ext uri="{BB962C8B-B14F-4D97-AF65-F5344CB8AC3E}">
        <p14:creationId xmlns:p14="http://schemas.microsoft.com/office/powerpoint/2010/main" val="1727315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15</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56318" y="1192951"/>
            <a:ext cx="11369964" cy="646331"/>
          </a:xfrm>
          <a:prstGeom prst="rect">
            <a:avLst/>
          </a:prstGeom>
          <a:noFill/>
        </p:spPr>
        <p:txBody>
          <a:bodyPr wrap="square" rtlCol="0">
            <a:spAutoFit/>
          </a:bodyPr>
          <a:lstStyle/>
          <a:p>
            <a:r>
              <a:rPr lang="en-US" sz="3600" b="1" dirty="0"/>
              <a:t>Alternative Solutions – Sixteen Road to Twenty Mile Road</a:t>
            </a:r>
            <a:endParaRPr lang="en-CA" sz="3600" b="1" dirty="0"/>
          </a:p>
        </p:txBody>
      </p:sp>
      <p:graphicFrame>
        <p:nvGraphicFramePr>
          <p:cNvPr id="2" name="Table 2">
            <a:extLst>
              <a:ext uri="{FF2B5EF4-FFF2-40B4-BE49-F238E27FC236}">
                <a16:creationId xmlns:a16="http://schemas.microsoft.com/office/drawing/2014/main" id="{631231C9-DB77-776A-3C4E-95C858AAF788}"/>
              </a:ext>
            </a:extLst>
          </p:cNvPr>
          <p:cNvGraphicFramePr>
            <a:graphicFrameLocks noGrp="1"/>
          </p:cNvGraphicFramePr>
          <p:nvPr>
            <p:extLst>
              <p:ext uri="{D42A27DB-BD31-4B8C-83A1-F6EECF244321}">
                <p14:modId xmlns:p14="http://schemas.microsoft.com/office/powerpoint/2010/main" val="140162919"/>
              </p:ext>
            </p:extLst>
          </p:nvPr>
        </p:nvGraphicFramePr>
        <p:xfrm>
          <a:off x="170939" y="1945464"/>
          <a:ext cx="11976449" cy="3630810"/>
        </p:xfrm>
        <a:graphic>
          <a:graphicData uri="http://schemas.openxmlformats.org/drawingml/2006/table">
            <a:tbl>
              <a:tblPr firstRow="1" bandRow="1">
                <a:tableStyleId>{5C22544A-7EE6-4342-B048-85BDC9FD1C3A}</a:tableStyleId>
              </a:tblPr>
              <a:tblGrid>
                <a:gridCol w="568643">
                  <a:extLst>
                    <a:ext uri="{9D8B030D-6E8A-4147-A177-3AD203B41FA5}">
                      <a16:colId xmlns:a16="http://schemas.microsoft.com/office/drawing/2014/main" val="80644201"/>
                    </a:ext>
                  </a:extLst>
                </a:gridCol>
                <a:gridCol w="3113327">
                  <a:extLst>
                    <a:ext uri="{9D8B030D-6E8A-4147-A177-3AD203B41FA5}">
                      <a16:colId xmlns:a16="http://schemas.microsoft.com/office/drawing/2014/main" val="1976696732"/>
                    </a:ext>
                  </a:extLst>
                </a:gridCol>
                <a:gridCol w="8294479">
                  <a:extLst>
                    <a:ext uri="{9D8B030D-6E8A-4147-A177-3AD203B41FA5}">
                      <a16:colId xmlns:a16="http://schemas.microsoft.com/office/drawing/2014/main" val="300737096"/>
                    </a:ext>
                  </a:extLst>
                </a:gridCol>
              </a:tblGrid>
              <a:tr h="430410">
                <a:tc>
                  <a:txBody>
                    <a:bodyPr/>
                    <a:lstStyle/>
                    <a:p>
                      <a:pPr algn="l"/>
                      <a:r>
                        <a:rPr lang="en-US"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dirty="0">
                          <a:solidFill>
                            <a:schemeClr val="tx1"/>
                          </a:solidFill>
                        </a:rPr>
                        <a:t>Alternative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dirty="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15274926"/>
                  </a:ext>
                </a:extLst>
              </a:tr>
              <a:tr h="430410">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Do Nothing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existing road platform is not changed (this alternative will form a baseline for comparison of alternative solutions)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34579956"/>
                  </a:ext>
                </a:extLst>
              </a:tr>
              <a:tr h="430410">
                <a:tc>
                  <a:txBody>
                    <a:bodyPr/>
                    <a:lstStyle/>
                    <a:p>
                      <a:pPr algn="ct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7m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Proposed design consists of 2 – 3.5m asphalt lanes with 150mm barrier curb and a 1.5m wide concrete sidewalk in the western boulevard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4264709"/>
                  </a:ext>
                </a:extLst>
              </a:tr>
              <a:tr h="430410">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8.5m Road with Curb and Gutter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Proposed design consists of 2 – 4.25m asphalt lanes with a standard barrier curb and gutter and a 1.5m concrete sidewalk in the western boulevard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03407396"/>
                  </a:ext>
                </a:extLst>
              </a:tr>
              <a:tr h="430410">
                <a:tc>
                  <a:txBody>
                    <a:bodyPr/>
                    <a:lstStyle/>
                    <a:p>
                      <a:pPr algn="ctr"/>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8.5m Road </a:t>
                      </a:r>
                      <a:r>
                        <a:rPr lang="en-US" u="sng" dirty="0"/>
                        <a:t>without</a:t>
                      </a:r>
                      <a:r>
                        <a:rPr lang="en-US" dirty="0"/>
                        <a:t> Curb and Gutter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Proposed design consists of 2 – 4.25m asphalt lanes without curb and gutter and a 1.5m concrete sidewalk in the western boulevard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43349301"/>
                  </a:ext>
                </a:extLst>
              </a:tr>
              <a:tr h="430410">
                <a:tc>
                  <a:txBody>
                    <a:bodyPr/>
                    <a:lstStyle/>
                    <a:p>
                      <a:pPr algn="ctr"/>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10m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US" dirty="0"/>
                        <a:t>Proposed design consists of 2 – 3.5m asphalt lanes and two 1.5m wide bicycle lanes complete with standard barrier curb and gutter and 1.8m concrete sidewalk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6022291"/>
                  </a:ext>
                </a:extLst>
              </a:tr>
            </a:tbl>
          </a:graphicData>
        </a:graphic>
      </p:graphicFrame>
      <p:pic>
        <p:nvPicPr>
          <p:cNvPr id="8" name="Picture 7">
            <a:extLst>
              <a:ext uri="{FF2B5EF4-FFF2-40B4-BE49-F238E27FC236}">
                <a16:creationId xmlns:a16="http://schemas.microsoft.com/office/drawing/2014/main" id="{E8A0F776-6E7D-BC9A-75AA-A2A21A79C4B9}"/>
              </a:ext>
            </a:extLst>
          </p:cNvPr>
          <p:cNvPicPr>
            <a:picLocks noChangeAspect="1"/>
          </p:cNvPicPr>
          <p:nvPr/>
        </p:nvPicPr>
        <p:blipFill rotWithShape="1">
          <a:blip r:embed="rId4"/>
          <a:srcRect t="17917" b="34616"/>
          <a:stretch/>
        </p:blipFill>
        <p:spPr>
          <a:xfrm>
            <a:off x="0" y="1681"/>
            <a:ext cx="12192000" cy="1085089"/>
          </a:xfrm>
          <a:prstGeom prst="rect">
            <a:avLst/>
          </a:prstGeom>
        </p:spPr>
      </p:pic>
    </p:spTree>
    <p:extLst>
      <p:ext uri="{BB962C8B-B14F-4D97-AF65-F5344CB8AC3E}">
        <p14:creationId xmlns:p14="http://schemas.microsoft.com/office/powerpoint/2010/main" val="4106407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16</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253807" y="1096854"/>
            <a:ext cx="11476375" cy="1200329"/>
          </a:xfrm>
          <a:prstGeom prst="rect">
            <a:avLst/>
          </a:prstGeom>
          <a:noFill/>
        </p:spPr>
        <p:txBody>
          <a:bodyPr wrap="square" rtlCol="0">
            <a:spAutoFit/>
          </a:bodyPr>
          <a:lstStyle/>
          <a:p>
            <a:r>
              <a:rPr lang="en-US" sz="3600" b="1" dirty="0"/>
              <a:t>Design Specific Constraints / Concerns – 7.0m Wide Road</a:t>
            </a:r>
          </a:p>
          <a:p>
            <a:endParaRPr lang="en-CA" sz="3600" dirty="0"/>
          </a:p>
        </p:txBody>
      </p:sp>
      <p:pic>
        <p:nvPicPr>
          <p:cNvPr id="5" name="Picture 4">
            <a:extLst>
              <a:ext uri="{FF2B5EF4-FFF2-40B4-BE49-F238E27FC236}">
                <a16:creationId xmlns:a16="http://schemas.microsoft.com/office/drawing/2014/main" id="{0C344F38-6EA7-F9CA-1A0B-47259E96BA1D}"/>
              </a:ext>
            </a:extLst>
          </p:cNvPr>
          <p:cNvPicPr>
            <a:picLocks noChangeAspect="1"/>
          </p:cNvPicPr>
          <p:nvPr/>
        </p:nvPicPr>
        <p:blipFill rotWithShape="1">
          <a:blip r:embed="rId4"/>
          <a:srcRect t="30797" b="27851"/>
          <a:stretch/>
        </p:blipFill>
        <p:spPr>
          <a:xfrm>
            <a:off x="0" y="-30687"/>
            <a:ext cx="12192000" cy="1087121"/>
          </a:xfrm>
          <a:prstGeom prst="rect">
            <a:avLst/>
          </a:prstGeom>
        </p:spPr>
      </p:pic>
      <p:pic>
        <p:nvPicPr>
          <p:cNvPr id="1026" name="Picture 1">
            <a:extLst>
              <a:ext uri="{FF2B5EF4-FFF2-40B4-BE49-F238E27FC236}">
                <a16:creationId xmlns:a16="http://schemas.microsoft.com/office/drawing/2014/main" id="{AD0093D9-146B-BC47-8185-965212049A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581" y="2744210"/>
            <a:ext cx="59436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EC624F6-CAFD-EC0C-FDDF-3C12A19DD307}"/>
              </a:ext>
            </a:extLst>
          </p:cNvPr>
          <p:cNvSpPr txBox="1"/>
          <p:nvPr/>
        </p:nvSpPr>
        <p:spPr>
          <a:xfrm>
            <a:off x="431397" y="1856145"/>
            <a:ext cx="523172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Least impact on adjacent properties and utilities</a:t>
            </a:r>
          </a:p>
          <a:p>
            <a:pPr marL="285750" indent="-285750">
              <a:buFont typeface="Arial" panose="020B0604020202020204" pitchFamily="34" charset="0"/>
              <a:buChar char="•"/>
            </a:pPr>
            <a:r>
              <a:rPr lang="en-US" dirty="0"/>
              <a:t>Cyclists will have to share the road with motorists</a:t>
            </a:r>
          </a:p>
          <a:p>
            <a:pPr marL="285750" indent="-285750">
              <a:buFont typeface="Arial" panose="020B0604020202020204" pitchFamily="34" charset="0"/>
              <a:buChar char="•"/>
            </a:pPr>
            <a:r>
              <a:rPr lang="en-US" dirty="0"/>
              <a:t>Sidewalk will remain in same location but be protected by a standard barrier curb</a:t>
            </a:r>
          </a:p>
          <a:p>
            <a:pPr marL="285750" indent="-285750">
              <a:buFont typeface="Arial" panose="020B0604020202020204" pitchFamily="34" charset="0"/>
              <a:buChar char="•"/>
            </a:pPr>
            <a:r>
              <a:rPr lang="en-US" dirty="0"/>
              <a:t>Approximately 8 utility poles will be in conflict and require relocation</a:t>
            </a:r>
          </a:p>
          <a:p>
            <a:pPr marL="285750" indent="-285750">
              <a:buFont typeface="Arial" panose="020B0604020202020204" pitchFamily="34" charset="0"/>
              <a:buChar char="•"/>
            </a:pPr>
            <a:r>
              <a:rPr lang="en-US" dirty="0"/>
              <a:t>The installation of subdrain may interfere with the gas mains approximately 430m</a:t>
            </a:r>
          </a:p>
          <a:p>
            <a:pPr marL="285750" indent="-285750">
              <a:buFont typeface="Arial" panose="020B0604020202020204" pitchFamily="34" charset="0"/>
              <a:buChar char="•"/>
            </a:pPr>
            <a:r>
              <a:rPr lang="en-US" dirty="0"/>
              <a:t>The storm sewer would need to be extended or replaced</a:t>
            </a:r>
          </a:p>
          <a:p>
            <a:pPr marL="285750" indent="-285750">
              <a:buFont typeface="Arial" panose="020B0604020202020204" pitchFamily="34" charset="0"/>
              <a:buChar char="•"/>
            </a:pPr>
            <a:r>
              <a:rPr lang="en-US" dirty="0"/>
              <a:t>Minimal property impact. The utility relocations may require easements</a:t>
            </a:r>
          </a:p>
          <a:p>
            <a:pPr marL="285750" indent="-285750">
              <a:buFont typeface="Arial" panose="020B0604020202020204" pitchFamily="34" charset="0"/>
              <a:buChar char="•"/>
            </a:pPr>
            <a:r>
              <a:rPr lang="en-US" dirty="0"/>
              <a:t>Minimal impact to existing gardens and trees</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561719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17</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253807" y="1096854"/>
            <a:ext cx="11476375" cy="1754326"/>
          </a:xfrm>
          <a:prstGeom prst="rect">
            <a:avLst/>
          </a:prstGeom>
          <a:noFill/>
        </p:spPr>
        <p:txBody>
          <a:bodyPr wrap="square" rtlCol="0">
            <a:spAutoFit/>
          </a:bodyPr>
          <a:lstStyle/>
          <a:p>
            <a:r>
              <a:rPr lang="en-US" sz="3600" b="1" dirty="0"/>
              <a:t>Design Specific Constraints / Concerns – 8.5m Wide Road with curb and gutter</a:t>
            </a:r>
          </a:p>
          <a:p>
            <a:endParaRPr lang="en-CA" sz="3600" dirty="0"/>
          </a:p>
        </p:txBody>
      </p:sp>
      <p:pic>
        <p:nvPicPr>
          <p:cNvPr id="5" name="Picture 4">
            <a:extLst>
              <a:ext uri="{FF2B5EF4-FFF2-40B4-BE49-F238E27FC236}">
                <a16:creationId xmlns:a16="http://schemas.microsoft.com/office/drawing/2014/main" id="{0C344F38-6EA7-F9CA-1A0B-47259E96BA1D}"/>
              </a:ext>
            </a:extLst>
          </p:cNvPr>
          <p:cNvPicPr>
            <a:picLocks noChangeAspect="1"/>
          </p:cNvPicPr>
          <p:nvPr/>
        </p:nvPicPr>
        <p:blipFill rotWithShape="1">
          <a:blip r:embed="rId4"/>
          <a:srcRect t="30797" b="27851"/>
          <a:stretch/>
        </p:blipFill>
        <p:spPr>
          <a:xfrm>
            <a:off x="0" y="-30687"/>
            <a:ext cx="12192000" cy="1087121"/>
          </a:xfrm>
          <a:prstGeom prst="rect">
            <a:avLst/>
          </a:prstGeom>
        </p:spPr>
      </p:pic>
      <p:sp>
        <p:nvSpPr>
          <p:cNvPr id="2" name="TextBox 1">
            <a:extLst>
              <a:ext uri="{FF2B5EF4-FFF2-40B4-BE49-F238E27FC236}">
                <a16:creationId xmlns:a16="http://schemas.microsoft.com/office/drawing/2014/main" id="{4EC624F6-CAFD-EC0C-FDDF-3C12A19DD307}"/>
              </a:ext>
            </a:extLst>
          </p:cNvPr>
          <p:cNvSpPr txBox="1"/>
          <p:nvPr/>
        </p:nvSpPr>
        <p:spPr>
          <a:xfrm>
            <a:off x="320561" y="2270580"/>
            <a:ext cx="6800675" cy="3693319"/>
          </a:xfrm>
          <a:prstGeom prst="rect">
            <a:avLst/>
          </a:prstGeom>
          <a:noFill/>
        </p:spPr>
        <p:txBody>
          <a:bodyPr wrap="square" rtlCol="0">
            <a:spAutoFit/>
          </a:bodyPr>
          <a:lstStyle/>
          <a:p>
            <a:pPr marL="285750" indent="-285750">
              <a:buFont typeface="Arial" panose="020B0604020202020204" pitchFamily="34" charset="0"/>
              <a:buChar char="•"/>
            </a:pPr>
            <a:r>
              <a:rPr lang="en-US" dirty="0"/>
              <a:t>Moderate impact on adjacent properties and utilities</a:t>
            </a:r>
          </a:p>
          <a:p>
            <a:pPr marL="285750" indent="-285750">
              <a:buFont typeface="Arial" panose="020B0604020202020204" pitchFamily="34" charset="0"/>
              <a:buChar char="•"/>
            </a:pPr>
            <a:r>
              <a:rPr lang="en-US" dirty="0"/>
              <a:t>More room for cyclists but not a dedicated space</a:t>
            </a:r>
          </a:p>
          <a:p>
            <a:pPr marL="285750" indent="-285750">
              <a:buFont typeface="Arial" panose="020B0604020202020204" pitchFamily="34" charset="0"/>
              <a:buChar char="•"/>
            </a:pPr>
            <a:r>
              <a:rPr lang="en-US" dirty="0"/>
              <a:t>Wider lanes could result in higher vehicle speeds </a:t>
            </a:r>
          </a:p>
          <a:p>
            <a:pPr marL="285750" indent="-285750">
              <a:buFont typeface="Arial" panose="020B0604020202020204" pitchFamily="34" charset="0"/>
              <a:buChar char="•"/>
            </a:pPr>
            <a:r>
              <a:rPr lang="en-US" dirty="0"/>
              <a:t>Sidewalk will remain in same location but be protected by a standard barrier curb</a:t>
            </a:r>
          </a:p>
          <a:p>
            <a:pPr marL="285750" indent="-285750">
              <a:buFont typeface="Arial" panose="020B0604020202020204" pitchFamily="34" charset="0"/>
              <a:buChar char="•"/>
            </a:pPr>
            <a:r>
              <a:rPr lang="en-US" dirty="0"/>
              <a:t>Approximately 15 utility poles will be in conflict and require relocation</a:t>
            </a:r>
          </a:p>
          <a:p>
            <a:pPr marL="285750" indent="-285750">
              <a:buFont typeface="Arial" panose="020B0604020202020204" pitchFamily="34" charset="0"/>
              <a:buChar char="•"/>
            </a:pPr>
            <a:r>
              <a:rPr lang="en-US" dirty="0"/>
              <a:t>The installation of subdrain may interfere with the gas mains approximately 430m</a:t>
            </a:r>
          </a:p>
          <a:p>
            <a:pPr marL="285750" indent="-285750">
              <a:buFont typeface="Arial" panose="020B0604020202020204" pitchFamily="34" charset="0"/>
              <a:buChar char="•"/>
            </a:pPr>
            <a:r>
              <a:rPr lang="en-US" dirty="0"/>
              <a:t>The storm sewer would need to be extended or replaced</a:t>
            </a:r>
          </a:p>
          <a:p>
            <a:pPr marL="285750" indent="-285750">
              <a:buFont typeface="Arial" panose="020B0604020202020204" pitchFamily="34" charset="0"/>
              <a:buChar char="•"/>
            </a:pPr>
            <a:r>
              <a:rPr lang="en-US" dirty="0"/>
              <a:t>Property likely required at #2329, #2343, #2353, #2477, #2481, #2489 and #5488</a:t>
            </a:r>
          </a:p>
          <a:p>
            <a:endParaRPr lang="en-US" dirty="0"/>
          </a:p>
        </p:txBody>
      </p:sp>
      <p:pic>
        <p:nvPicPr>
          <p:cNvPr id="2050" name="Picture 1">
            <a:extLst>
              <a:ext uri="{FF2B5EF4-FFF2-40B4-BE49-F238E27FC236}">
                <a16:creationId xmlns:a16="http://schemas.microsoft.com/office/drawing/2014/main" id="{BA8CF173-A511-1F5F-6FA4-3D9964AE9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236" y="2814190"/>
            <a:ext cx="4480146" cy="130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137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18</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253807" y="1096854"/>
            <a:ext cx="11476375" cy="1754326"/>
          </a:xfrm>
          <a:prstGeom prst="rect">
            <a:avLst/>
          </a:prstGeom>
          <a:noFill/>
        </p:spPr>
        <p:txBody>
          <a:bodyPr wrap="square" rtlCol="0">
            <a:spAutoFit/>
          </a:bodyPr>
          <a:lstStyle/>
          <a:p>
            <a:r>
              <a:rPr lang="en-US" sz="3600" b="1" dirty="0"/>
              <a:t>Design Specific Constraints / Concerns – 8.5m Wide Road without curb and gutter</a:t>
            </a:r>
          </a:p>
          <a:p>
            <a:endParaRPr lang="en-CA" sz="3600" dirty="0"/>
          </a:p>
        </p:txBody>
      </p:sp>
      <p:pic>
        <p:nvPicPr>
          <p:cNvPr id="5" name="Picture 4">
            <a:extLst>
              <a:ext uri="{FF2B5EF4-FFF2-40B4-BE49-F238E27FC236}">
                <a16:creationId xmlns:a16="http://schemas.microsoft.com/office/drawing/2014/main" id="{0C344F38-6EA7-F9CA-1A0B-47259E96BA1D}"/>
              </a:ext>
            </a:extLst>
          </p:cNvPr>
          <p:cNvPicPr>
            <a:picLocks noChangeAspect="1"/>
          </p:cNvPicPr>
          <p:nvPr/>
        </p:nvPicPr>
        <p:blipFill rotWithShape="1">
          <a:blip r:embed="rId4"/>
          <a:srcRect t="30797" b="27851"/>
          <a:stretch/>
        </p:blipFill>
        <p:spPr>
          <a:xfrm>
            <a:off x="0" y="-30687"/>
            <a:ext cx="12192000" cy="1087121"/>
          </a:xfrm>
          <a:prstGeom prst="rect">
            <a:avLst/>
          </a:prstGeom>
        </p:spPr>
      </p:pic>
      <p:sp>
        <p:nvSpPr>
          <p:cNvPr id="2" name="TextBox 1">
            <a:extLst>
              <a:ext uri="{FF2B5EF4-FFF2-40B4-BE49-F238E27FC236}">
                <a16:creationId xmlns:a16="http://schemas.microsoft.com/office/drawing/2014/main" id="{4EC624F6-CAFD-EC0C-FDDF-3C12A19DD307}"/>
              </a:ext>
            </a:extLst>
          </p:cNvPr>
          <p:cNvSpPr txBox="1"/>
          <p:nvPr/>
        </p:nvSpPr>
        <p:spPr>
          <a:xfrm>
            <a:off x="320561" y="2270580"/>
            <a:ext cx="680067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Moderate impact on adjacent properties and utilities</a:t>
            </a:r>
          </a:p>
          <a:p>
            <a:pPr marL="285750" indent="-285750">
              <a:buFont typeface="Arial" panose="020B0604020202020204" pitchFamily="34" charset="0"/>
              <a:buChar char="•"/>
            </a:pPr>
            <a:r>
              <a:rPr lang="en-US" dirty="0"/>
              <a:t>More room for cyclists but not a dedicated space</a:t>
            </a:r>
          </a:p>
          <a:p>
            <a:pPr marL="285750" indent="-285750">
              <a:buFont typeface="Arial" panose="020B0604020202020204" pitchFamily="34" charset="0"/>
              <a:buChar char="•"/>
            </a:pPr>
            <a:r>
              <a:rPr lang="en-US" dirty="0"/>
              <a:t>Wider lanes could result in higher vehicle speeds </a:t>
            </a:r>
          </a:p>
          <a:p>
            <a:pPr marL="285750" indent="-285750">
              <a:buFont typeface="Arial" panose="020B0604020202020204" pitchFamily="34" charset="0"/>
              <a:buChar char="•"/>
            </a:pPr>
            <a:r>
              <a:rPr lang="en-US" dirty="0"/>
              <a:t>Sidewalk will remain in same location but be protected by a standard barrier curb</a:t>
            </a:r>
          </a:p>
          <a:p>
            <a:pPr marL="285750" indent="-285750">
              <a:buFont typeface="Arial" panose="020B0604020202020204" pitchFamily="34" charset="0"/>
              <a:buChar char="•"/>
            </a:pPr>
            <a:r>
              <a:rPr lang="en-US" dirty="0"/>
              <a:t>Approximately 13 utility poles will be in conflict and require relocation</a:t>
            </a:r>
          </a:p>
          <a:p>
            <a:pPr marL="285750" indent="-285750">
              <a:buFont typeface="Arial" panose="020B0604020202020204" pitchFamily="34" charset="0"/>
              <a:buChar char="•"/>
            </a:pPr>
            <a:r>
              <a:rPr lang="en-US" dirty="0"/>
              <a:t>Ditches will be placed between the sidewalk and road edge</a:t>
            </a:r>
          </a:p>
          <a:p>
            <a:pPr marL="285750" indent="-285750">
              <a:buFont typeface="Arial" panose="020B0604020202020204" pitchFamily="34" charset="0"/>
              <a:buChar char="•"/>
            </a:pPr>
            <a:r>
              <a:rPr lang="en-US" dirty="0"/>
              <a:t>There is no protection for pedestrians other than the ditches</a:t>
            </a:r>
          </a:p>
          <a:p>
            <a:pPr marL="285750" indent="-285750">
              <a:buFont typeface="Arial" panose="020B0604020202020204" pitchFamily="34" charset="0"/>
              <a:buChar char="•"/>
            </a:pPr>
            <a:r>
              <a:rPr lang="en-US" dirty="0"/>
              <a:t>Property likely required at #2329, #2343, #2353, #2477, #2481, #2489 and #5488</a:t>
            </a:r>
          </a:p>
        </p:txBody>
      </p:sp>
      <p:pic>
        <p:nvPicPr>
          <p:cNvPr id="2050" name="Picture 1">
            <a:extLst>
              <a:ext uri="{FF2B5EF4-FFF2-40B4-BE49-F238E27FC236}">
                <a16:creationId xmlns:a16="http://schemas.microsoft.com/office/drawing/2014/main" id="{BA8CF173-A511-1F5F-6FA4-3D9964AE9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236" y="2814190"/>
            <a:ext cx="4480146" cy="130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37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19</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253807" y="1096854"/>
            <a:ext cx="11476375" cy="1200329"/>
          </a:xfrm>
          <a:prstGeom prst="rect">
            <a:avLst/>
          </a:prstGeom>
          <a:noFill/>
        </p:spPr>
        <p:txBody>
          <a:bodyPr wrap="square" rtlCol="0">
            <a:spAutoFit/>
          </a:bodyPr>
          <a:lstStyle/>
          <a:p>
            <a:r>
              <a:rPr lang="en-US" sz="3600" b="1" dirty="0"/>
              <a:t>Design Specific Constraints / Concerns – 10.0m Wide Road</a:t>
            </a:r>
          </a:p>
          <a:p>
            <a:endParaRPr lang="en-CA" sz="3600" dirty="0"/>
          </a:p>
        </p:txBody>
      </p:sp>
      <p:pic>
        <p:nvPicPr>
          <p:cNvPr id="5" name="Picture 4">
            <a:extLst>
              <a:ext uri="{FF2B5EF4-FFF2-40B4-BE49-F238E27FC236}">
                <a16:creationId xmlns:a16="http://schemas.microsoft.com/office/drawing/2014/main" id="{0C344F38-6EA7-F9CA-1A0B-47259E96BA1D}"/>
              </a:ext>
            </a:extLst>
          </p:cNvPr>
          <p:cNvPicPr>
            <a:picLocks noChangeAspect="1"/>
          </p:cNvPicPr>
          <p:nvPr/>
        </p:nvPicPr>
        <p:blipFill rotWithShape="1">
          <a:blip r:embed="rId4"/>
          <a:srcRect t="30797" b="27851"/>
          <a:stretch/>
        </p:blipFill>
        <p:spPr>
          <a:xfrm>
            <a:off x="0" y="-30687"/>
            <a:ext cx="12192000" cy="1087121"/>
          </a:xfrm>
          <a:prstGeom prst="rect">
            <a:avLst/>
          </a:prstGeom>
        </p:spPr>
      </p:pic>
      <p:sp>
        <p:nvSpPr>
          <p:cNvPr id="2" name="TextBox 1">
            <a:extLst>
              <a:ext uri="{FF2B5EF4-FFF2-40B4-BE49-F238E27FC236}">
                <a16:creationId xmlns:a16="http://schemas.microsoft.com/office/drawing/2014/main" id="{4EC624F6-CAFD-EC0C-FDDF-3C12A19DD307}"/>
              </a:ext>
            </a:extLst>
          </p:cNvPr>
          <p:cNvSpPr txBox="1"/>
          <p:nvPr/>
        </p:nvSpPr>
        <p:spPr>
          <a:xfrm>
            <a:off x="320561" y="1843996"/>
            <a:ext cx="6800675" cy="3693319"/>
          </a:xfrm>
          <a:prstGeom prst="rect">
            <a:avLst/>
          </a:prstGeom>
          <a:noFill/>
        </p:spPr>
        <p:txBody>
          <a:bodyPr wrap="square" rtlCol="0">
            <a:spAutoFit/>
          </a:bodyPr>
          <a:lstStyle/>
          <a:p>
            <a:pPr marL="285750" indent="-285750">
              <a:buFont typeface="Arial" panose="020B0604020202020204" pitchFamily="34" charset="0"/>
              <a:buChar char="•"/>
            </a:pPr>
            <a:r>
              <a:rPr lang="en-US" dirty="0"/>
              <a:t>High impact on adjacent properties and utilities</a:t>
            </a:r>
          </a:p>
          <a:p>
            <a:pPr marL="285750" indent="-285750">
              <a:buFont typeface="Arial" panose="020B0604020202020204" pitchFamily="34" charset="0"/>
              <a:buChar char="•"/>
            </a:pPr>
            <a:r>
              <a:rPr lang="en-US" dirty="0"/>
              <a:t>Dedicated Space for Cyclists</a:t>
            </a:r>
          </a:p>
          <a:p>
            <a:pPr marL="285750" indent="-285750">
              <a:buFont typeface="Arial" panose="020B0604020202020204" pitchFamily="34" charset="0"/>
              <a:buChar char="•"/>
            </a:pPr>
            <a:r>
              <a:rPr lang="en-US" dirty="0"/>
              <a:t>Wider road could result in higher vehicle speeds </a:t>
            </a:r>
          </a:p>
          <a:p>
            <a:pPr marL="285750" indent="-285750">
              <a:buFont typeface="Arial" panose="020B0604020202020204" pitchFamily="34" charset="0"/>
              <a:buChar char="•"/>
            </a:pPr>
            <a:r>
              <a:rPr lang="en-US" dirty="0"/>
              <a:t>Sidewalk will be pushed the to the property line</a:t>
            </a:r>
          </a:p>
          <a:p>
            <a:pPr marL="285750" indent="-285750">
              <a:buFont typeface="Arial" panose="020B0604020202020204" pitchFamily="34" charset="0"/>
              <a:buChar char="•"/>
            </a:pPr>
            <a:r>
              <a:rPr lang="en-US" dirty="0"/>
              <a:t>Approximately 35 utility poles will be in conflict and require relocation</a:t>
            </a:r>
          </a:p>
          <a:p>
            <a:pPr marL="285750" indent="-285750">
              <a:buFont typeface="Arial" panose="020B0604020202020204" pitchFamily="34" charset="0"/>
              <a:buChar char="•"/>
            </a:pPr>
            <a:r>
              <a:rPr lang="en-US" dirty="0"/>
              <a:t>The installation of subdrain may interfere with the gas mains approximately 430m</a:t>
            </a:r>
          </a:p>
          <a:p>
            <a:pPr marL="285750" indent="-285750">
              <a:buFont typeface="Arial" panose="020B0604020202020204" pitchFamily="34" charset="0"/>
              <a:buChar char="•"/>
            </a:pPr>
            <a:r>
              <a:rPr lang="en-US" dirty="0"/>
              <a:t>The storm sewer would need to be extended or replaced</a:t>
            </a:r>
          </a:p>
          <a:p>
            <a:pPr marL="285750" indent="-285750">
              <a:buFont typeface="Arial" panose="020B0604020202020204" pitchFamily="34" charset="0"/>
              <a:buChar char="•"/>
            </a:pPr>
            <a:r>
              <a:rPr lang="en-US" dirty="0"/>
              <a:t>Property likely required at #2306, #2320, #2324, #2329, #2343, #2353, #2356, #2358, #2360, #2411, #2418, #2424, #2425, #2428, #2433, #2434, #2467, #2477, #2481, #2489 and #5488</a:t>
            </a:r>
          </a:p>
          <a:p>
            <a:endParaRPr lang="en-US" dirty="0"/>
          </a:p>
        </p:txBody>
      </p:sp>
      <p:pic>
        <p:nvPicPr>
          <p:cNvPr id="4098" name="Picture 1">
            <a:extLst>
              <a:ext uri="{FF2B5EF4-FFF2-40B4-BE49-F238E27FC236}">
                <a16:creationId xmlns:a16="http://schemas.microsoft.com/office/drawing/2014/main" id="{383B83CA-465B-D3B0-D085-98E14AEC7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2827" y="2510680"/>
            <a:ext cx="5218612" cy="175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09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2</a:t>
            </a:fld>
            <a:endParaRPr lang="en-CA" sz="5400" dirty="0"/>
          </a:p>
        </p:txBody>
      </p:sp>
      <p:pic>
        <p:nvPicPr>
          <p:cNvPr id="3" name="Picture 2">
            <a:extLst>
              <a:ext uri="{FF2B5EF4-FFF2-40B4-BE49-F238E27FC236}">
                <a16:creationId xmlns:a16="http://schemas.microsoft.com/office/drawing/2014/main" id="{4591B41C-DE3C-3081-1E02-C5DDF73BEE82}"/>
              </a:ext>
            </a:extLst>
          </p:cNvPr>
          <p:cNvPicPr>
            <a:picLocks noChangeAspect="1"/>
          </p:cNvPicPr>
          <p:nvPr/>
        </p:nvPicPr>
        <p:blipFill>
          <a:blip r:embed="rId4"/>
          <a:stretch>
            <a:fillRect/>
          </a:stretch>
        </p:blipFill>
        <p:spPr>
          <a:xfrm>
            <a:off x="0" y="0"/>
            <a:ext cx="12192000" cy="1106039"/>
          </a:xfrm>
          <a:prstGeom prst="rect">
            <a:avLst/>
          </a:prstGeom>
        </p:spPr>
      </p:pic>
      <p:pic>
        <p:nvPicPr>
          <p:cNvPr id="5" name="Picture 4">
            <a:extLst>
              <a:ext uri="{FF2B5EF4-FFF2-40B4-BE49-F238E27FC236}">
                <a16:creationId xmlns:a16="http://schemas.microsoft.com/office/drawing/2014/main" id="{8C7CC9A0-8164-EA4E-32AC-DA7F04B1CA39}"/>
              </a:ext>
            </a:extLst>
          </p:cNvPr>
          <p:cNvPicPr>
            <a:picLocks noChangeAspect="1"/>
          </p:cNvPicPr>
          <p:nvPr/>
        </p:nvPicPr>
        <p:blipFill>
          <a:blip r:embed="rId5"/>
          <a:stretch>
            <a:fillRect/>
          </a:stretch>
        </p:blipFill>
        <p:spPr>
          <a:xfrm>
            <a:off x="579858" y="1195987"/>
            <a:ext cx="2529102" cy="444452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AC589C53-1789-D7A5-1B30-B816FF16AE84}"/>
              </a:ext>
            </a:extLst>
          </p:cNvPr>
          <p:cNvSpPr txBox="1"/>
          <p:nvPr/>
        </p:nvSpPr>
        <p:spPr>
          <a:xfrm>
            <a:off x="3952240" y="1212974"/>
            <a:ext cx="7955280" cy="646331"/>
          </a:xfrm>
          <a:prstGeom prst="rect">
            <a:avLst/>
          </a:prstGeom>
          <a:noFill/>
        </p:spPr>
        <p:txBody>
          <a:bodyPr wrap="square" rtlCol="0">
            <a:spAutoFit/>
          </a:bodyPr>
          <a:lstStyle/>
          <a:p>
            <a:r>
              <a:rPr lang="en-US" sz="3600" dirty="0"/>
              <a:t>Public Information Center (PIC) 1 Format</a:t>
            </a:r>
            <a:endParaRPr lang="en-CA" sz="3600" dirty="0"/>
          </a:p>
        </p:txBody>
      </p:sp>
      <p:sp>
        <p:nvSpPr>
          <p:cNvPr id="7" name="TextBox 6">
            <a:extLst>
              <a:ext uri="{FF2B5EF4-FFF2-40B4-BE49-F238E27FC236}">
                <a16:creationId xmlns:a16="http://schemas.microsoft.com/office/drawing/2014/main" id="{32561717-1319-7183-E4AB-9920D8CFC342}"/>
              </a:ext>
            </a:extLst>
          </p:cNvPr>
          <p:cNvSpPr txBox="1"/>
          <p:nvPr/>
        </p:nvSpPr>
        <p:spPr>
          <a:xfrm>
            <a:off x="3952240" y="1899725"/>
            <a:ext cx="7537982" cy="1477328"/>
          </a:xfrm>
          <a:prstGeom prst="rect">
            <a:avLst/>
          </a:prstGeom>
          <a:noFill/>
        </p:spPr>
        <p:txBody>
          <a:bodyPr wrap="square" rtlCol="0">
            <a:spAutoFit/>
          </a:bodyPr>
          <a:lstStyle/>
          <a:p>
            <a:pPr marL="285750" indent="-285750">
              <a:buFont typeface="Arial" panose="020B0604020202020204" pitchFamily="34" charset="0"/>
              <a:buChar char="•"/>
            </a:pPr>
            <a:r>
              <a:rPr lang="en-US" sz="2400" dirty="0"/>
              <a:t>Project Team Introduction</a:t>
            </a:r>
          </a:p>
          <a:p>
            <a:pPr marL="285750" indent="-285750">
              <a:buFont typeface="Arial" panose="020B0604020202020204" pitchFamily="34" charset="0"/>
              <a:buChar char="•"/>
            </a:pPr>
            <a:r>
              <a:rPr lang="en-US" sz="2400" dirty="0"/>
              <a:t>Presentation of PIC Materials</a:t>
            </a:r>
          </a:p>
          <a:p>
            <a:pPr marL="285750" indent="-285750">
              <a:buFont typeface="Arial" panose="020B0604020202020204" pitchFamily="34" charset="0"/>
              <a:buChar char="•"/>
            </a:pPr>
            <a:r>
              <a:rPr lang="en-US" sz="2400" dirty="0"/>
              <a:t>Online Forms to Submit questions and Comments</a:t>
            </a:r>
          </a:p>
          <a:p>
            <a:pPr marL="285750" indent="-285750">
              <a:buFont typeface="Arial" panose="020B0604020202020204" pitchFamily="34" charset="0"/>
              <a:buChar char="•"/>
            </a:pPr>
            <a:endParaRPr lang="en-CA" dirty="0"/>
          </a:p>
        </p:txBody>
      </p:sp>
      <p:sp>
        <p:nvSpPr>
          <p:cNvPr id="15" name="TextBox 14">
            <a:extLst>
              <a:ext uri="{FF2B5EF4-FFF2-40B4-BE49-F238E27FC236}">
                <a16:creationId xmlns:a16="http://schemas.microsoft.com/office/drawing/2014/main" id="{081D9F05-D15A-7978-7609-4C3BDB55EE54}"/>
              </a:ext>
            </a:extLst>
          </p:cNvPr>
          <p:cNvSpPr txBox="1"/>
          <p:nvPr/>
        </p:nvSpPr>
        <p:spPr>
          <a:xfrm>
            <a:off x="3952240" y="3097135"/>
            <a:ext cx="7955280" cy="646331"/>
          </a:xfrm>
          <a:prstGeom prst="rect">
            <a:avLst/>
          </a:prstGeom>
          <a:noFill/>
        </p:spPr>
        <p:txBody>
          <a:bodyPr wrap="square" rtlCol="0">
            <a:spAutoFit/>
          </a:bodyPr>
          <a:lstStyle/>
          <a:p>
            <a:r>
              <a:rPr lang="en-US" sz="3600" dirty="0"/>
              <a:t>Purpose of PIC 1</a:t>
            </a:r>
            <a:endParaRPr lang="en-CA" sz="3600" dirty="0"/>
          </a:p>
        </p:txBody>
      </p:sp>
      <p:sp>
        <p:nvSpPr>
          <p:cNvPr id="17" name="TextBox 16">
            <a:extLst>
              <a:ext uri="{FF2B5EF4-FFF2-40B4-BE49-F238E27FC236}">
                <a16:creationId xmlns:a16="http://schemas.microsoft.com/office/drawing/2014/main" id="{EAF59D63-2335-48E8-B72C-9B6509CD2CDA}"/>
              </a:ext>
            </a:extLst>
          </p:cNvPr>
          <p:cNvSpPr txBox="1"/>
          <p:nvPr/>
        </p:nvSpPr>
        <p:spPr>
          <a:xfrm>
            <a:off x="3952240" y="3783886"/>
            <a:ext cx="7537982"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t>To provide general inventory of existing conditions</a:t>
            </a:r>
          </a:p>
          <a:p>
            <a:pPr marL="285750" indent="-285750">
              <a:buFont typeface="Arial" panose="020B0604020202020204" pitchFamily="34" charset="0"/>
              <a:buChar char="•"/>
            </a:pPr>
            <a:r>
              <a:rPr lang="en-US" sz="2400" dirty="0"/>
              <a:t>To present and receive public input on identification, evaluation, and selection of alternative solutions</a:t>
            </a:r>
          </a:p>
          <a:p>
            <a:pPr marL="285750" indent="-285750">
              <a:buFont typeface="Arial" panose="020B0604020202020204" pitchFamily="34" charset="0"/>
              <a:buChar char="•"/>
            </a:pPr>
            <a:r>
              <a:rPr lang="en-US" sz="2400" dirty="0"/>
              <a:t>Provide an opportunity for the public to review project information, provide comments and ask questions</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066958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20</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415900" y="2028661"/>
            <a:ext cx="4997132" cy="1384995"/>
          </a:xfrm>
          <a:prstGeom prst="rect">
            <a:avLst/>
          </a:prstGeom>
          <a:noFill/>
        </p:spPr>
        <p:txBody>
          <a:bodyPr wrap="square" rtlCol="0">
            <a:spAutoFit/>
          </a:bodyPr>
          <a:lstStyle/>
          <a:p>
            <a:r>
              <a:rPr lang="en-US" sz="2400" b="1" dirty="0"/>
              <a:t>MTO Book 18 Cycling Facility Design Criteria</a:t>
            </a:r>
          </a:p>
          <a:p>
            <a:endParaRPr lang="en-CA" sz="3600" dirty="0"/>
          </a:p>
        </p:txBody>
      </p:sp>
      <p:pic>
        <p:nvPicPr>
          <p:cNvPr id="5" name="Picture 4">
            <a:extLst>
              <a:ext uri="{FF2B5EF4-FFF2-40B4-BE49-F238E27FC236}">
                <a16:creationId xmlns:a16="http://schemas.microsoft.com/office/drawing/2014/main" id="{0C344F38-6EA7-F9CA-1A0B-47259E96BA1D}"/>
              </a:ext>
            </a:extLst>
          </p:cNvPr>
          <p:cNvPicPr>
            <a:picLocks noChangeAspect="1"/>
          </p:cNvPicPr>
          <p:nvPr/>
        </p:nvPicPr>
        <p:blipFill rotWithShape="1">
          <a:blip r:embed="rId4"/>
          <a:srcRect t="30797" b="27851"/>
          <a:stretch/>
        </p:blipFill>
        <p:spPr>
          <a:xfrm>
            <a:off x="0" y="-30687"/>
            <a:ext cx="12192000" cy="1087121"/>
          </a:xfrm>
          <a:prstGeom prst="rect">
            <a:avLst/>
          </a:prstGeom>
        </p:spPr>
      </p:pic>
      <p:sp>
        <p:nvSpPr>
          <p:cNvPr id="2" name="TextBox 1">
            <a:extLst>
              <a:ext uri="{FF2B5EF4-FFF2-40B4-BE49-F238E27FC236}">
                <a16:creationId xmlns:a16="http://schemas.microsoft.com/office/drawing/2014/main" id="{4EC624F6-CAFD-EC0C-FDDF-3C12A19DD307}"/>
              </a:ext>
            </a:extLst>
          </p:cNvPr>
          <p:cNvSpPr txBox="1"/>
          <p:nvPr/>
        </p:nvSpPr>
        <p:spPr>
          <a:xfrm>
            <a:off x="415900" y="2956566"/>
            <a:ext cx="680067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Posted Speed Limit 50km/hr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Annual Average Daily Traffic &lt; 1000 veh. / day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Shared operating space is recommended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10" name="Picture 9">
            <a:extLst>
              <a:ext uri="{FF2B5EF4-FFF2-40B4-BE49-F238E27FC236}">
                <a16:creationId xmlns:a16="http://schemas.microsoft.com/office/drawing/2014/main" id="{6FBC2BC6-2AD1-D904-3993-C2702AA342C7}"/>
              </a:ext>
            </a:extLst>
          </p:cNvPr>
          <p:cNvPicPr>
            <a:picLocks noChangeAspect="1"/>
          </p:cNvPicPr>
          <p:nvPr/>
        </p:nvPicPr>
        <p:blipFill>
          <a:blip r:embed="rId5"/>
          <a:stretch>
            <a:fillRect/>
          </a:stretch>
        </p:blipFill>
        <p:spPr>
          <a:xfrm>
            <a:off x="7216575" y="1477188"/>
            <a:ext cx="3946638" cy="3903623"/>
          </a:xfrm>
          <a:prstGeom prst="rect">
            <a:avLst/>
          </a:prstGeom>
        </p:spPr>
      </p:pic>
      <p:sp>
        <p:nvSpPr>
          <p:cNvPr id="17" name="TextBox 16">
            <a:extLst>
              <a:ext uri="{FF2B5EF4-FFF2-40B4-BE49-F238E27FC236}">
                <a16:creationId xmlns:a16="http://schemas.microsoft.com/office/drawing/2014/main" id="{99D19B5B-60FA-9886-D025-09637932A26C}"/>
              </a:ext>
            </a:extLst>
          </p:cNvPr>
          <p:cNvSpPr txBox="1"/>
          <p:nvPr/>
        </p:nvSpPr>
        <p:spPr>
          <a:xfrm>
            <a:off x="74989" y="1096854"/>
            <a:ext cx="8117665" cy="1200329"/>
          </a:xfrm>
          <a:prstGeom prst="rect">
            <a:avLst/>
          </a:prstGeom>
          <a:noFill/>
        </p:spPr>
        <p:txBody>
          <a:bodyPr wrap="square" rtlCol="0">
            <a:spAutoFit/>
          </a:bodyPr>
          <a:lstStyle/>
          <a:p>
            <a:r>
              <a:rPr lang="en-US" sz="3600" b="1" dirty="0"/>
              <a:t>Are Bicycle Lanes Required?</a:t>
            </a:r>
          </a:p>
          <a:p>
            <a:endParaRPr lang="en-CA" sz="3600" dirty="0"/>
          </a:p>
        </p:txBody>
      </p:sp>
    </p:spTree>
    <p:extLst>
      <p:ext uri="{BB962C8B-B14F-4D97-AF65-F5344CB8AC3E}">
        <p14:creationId xmlns:p14="http://schemas.microsoft.com/office/powerpoint/2010/main" val="2158070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21</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0" y="1054152"/>
            <a:ext cx="11471080" cy="1508105"/>
          </a:xfrm>
          <a:prstGeom prst="rect">
            <a:avLst/>
          </a:prstGeom>
          <a:noFill/>
        </p:spPr>
        <p:txBody>
          <a:bodyPr wrap="square" rtlCol="0">
            <a:spAutoFit/>
          </a:bodyPr>
          <a:lstStyle/>
          <a:p>
            <a:r>
              <a:rPr lang="en-US" sz="3600" b="1" dirty="0"/>
              <a:t>Design Option Evaluation Criteria</a:t>
            </a:r>
          </a:p>
          <a:p>
            <a:endParaRPr lang="en-US" sz="1600" dirty="0"/>
          </a:p>
          <a:p>
            <a:r>
              <a:rPr lang="en-US" sz="2000" dirty="0"/>
              <a:t>Evaluation criteria have been developed and are shown below. The Alternative Solutions will be evaluated against these criteria.</a:t>
            </a:r>
            <a:endParaRPr lang="en-CA" sz="2000" dirty="0"/>
          </a:p>
        </p:txBody>
      </p:sp>
      <p:graphicFrame>
        <p:nvGraphicFramePr>
          <p:cNvPr id="2" name="Table 2">
            <a:extLst>
              <a:ext uri="{FF2B5EF4-FFF2-40B4-BE49-F238E27FC236}">
                <a16:creationId xmlns:a16="http://schemas.microsoft.com/office/drawing/2014/main" id="{B3FF9F15-9C77-2935-0C81-D9D9764A9238}"/>
              </a:ext>
            </a:extLst>
          </p:cNvPr>
          <p:cNvGraphicFramePr>
            <a:graphicFrameLocks noGrp="1"/>
          </p:cNvGraphicFramePr>
          <p:nvPr>
            <p:extLst>
              <p:ext uri="{D42A27DB-BD31-4B8C-83A1-F6EECF244321}">
                <p14:modId xmlns:p14="http://schemas.microsoft.com/office/powerpoint/2010/main" val="2658019421"/>
              </p:ext>
            </p:extLst>
          </p:nvPr>
        </p:nvGraphicFramePr>
        <p:xfrm>
          <a:off x="951970" y="2662007"/>
          <a:ext cx="9301534" cy="2983617"/>
        </p:xfrm>
        <a:graphic>
          <a:graphicData uri="http://schemas.openxmlformats.org/drawingml/2006/table">
            <a:tbl>
              <a:tblPr firstRow="1" bandRow="1">
                <a:tableStyleId>{5C22544A-7EE6-4342-B048-85BDC9FD1C3A}</a:tableStyleId>
              </a:tblPr>
              <a:tblGrid>
                <a:gridCol w="2489005">
                  <a:extLst>
                    <a:ext uri="{9D8B030D-6E8A-4147-A177-3AD203B41FA5}">
                      <a16:colId xmlns:a16="http://schemas.microsoft.com/office/drawing/2014/main" val="2157318450"/>
                    </a:ext>
                  </a:extLst>
                </a:gridCol>
                <a:gridCol w="2050029">
                  <a:extLst>
                    <a:ext uri="{9D8B030D-6E8A-4147-A177-3AD203B41FA5}">
                      <a16:colId xmlns:a16="http://schemas.microsoft.com/office/drawing/2014/main" val="494544614"/>
                    </a:ext>
                  </a:extLst>
                </a:gridCol>
                <a:gridCol w="2609850">
                  <a:extLst>
                    <a:ext uri="{9D8B030D-6E8A-4147-A177-3AD203B41FA5}">
                      <a16:colId xmlns:a16="http://schemas.microsoft.com/office/drawing/2014/main" val="666988925"/>
                    </a:ext>
                  </a:extLst>
                </a:gridCol>
                <a:gridCol w="2152650">
                  <a:extLst>
                    <a:ext uri="{9D8B030D-6E8A-4147-A177-3AD203B41FA5}">
                      <a16:colId xmlns:a16="http://schemas.microsoft.com/office/drawing/2014/main" val="120607691"/>
                    </a:ext>
                  </a:extLst>
                </a:gridCol>
              </a:tblGrid>
              <a:tr h="340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2"/>
                          </a:solidFill>
                        </a:rPr>
                        <a:t>Transportation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CA" dirty="0">
                          <a:solidFill>
                            <a:schemeClr val="accent2"/>
                          </a:solidFill>
                        </a:rPr>
                        <a:t>Natural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CA" dirty="0">
                          <a:solidFill>
                            <a:schemeClr val="accent2"/>
                          </a:solidFill>
                        </a:rPr>
                        <a:t>Socio-Economic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CA" dirty="0">
                          <a:solidFill>
                            <a:schemeClr val="accent2"/>
                          </a:solidFill>
                        </a:rPr>
                        <a:t>Costs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113838418"/>
                  </a:ext>
                </a:extLst>
              </a:tr>
              <a:tr h="2617857">
                <a:tc>
                  <a:txBody>
                    <a:bodyPr/>
                    <a:lstStyle/>
                    <a:p>
                      <a:pPr marL="285750" indent="-285750">
                        <a:buFont typeface="Arial" panose="020B0604020202020204" pitchFamily="34" charset="0"/>
                        <a:buChar char="•"/>
                      </a:pPr>
                      <a:r>
                        <a:rPr lang="en-CA" dirty="0"/>
                        <a:t>Traffic Demand</a:t>
                      </a:r>
                    </a:p>
                    <a:p>
                      <a:pPr marL="285750" indent="-285750">
                        <a:buFont typeface="Arial" panose="020B0604020202020204" pitchFamily="34" charset="0"/>
                        <a:buChar char="•"/>
                      </a:pPr>
                      <a:r>
                        <a:rPr lang="en-CA" dirty="0"/>
                        <a:t>Safety</a:t>
                      </a:r>
                    </a:p>
                    <a:p>
                      <a:pPr marL="285750" indent="-285750">
                        <a:buFont typeface="Arial" panose="020B0604020202020204" pitchFamily="34" charset="0"/>
                        <a:buChar char="•"/>
                      </a:pPr>
                      <a:r>
                        <a:rPr lang="en-CA" dirty="0"/>
                        <a:t>Active Transportation</a:t>
                      </a:r>
                    </a:p>
                    <a:p>
                      <a:pPr marL="285750" indent="-285750">
                        <a:buFont typeface="Arial" panose="020B0604020202020204" pitchFamily="34" charset="0"/>
                        <a:buChar char="•"/>
                      </a:pPr>
                      <a:r>
                        <a:rPr lang="en-CA" dirty="0"/>
                        <a:t>Transit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CA" dirty="0"/>
                        <a:t>Environmental Impact</a:t>
                      </a:r>
                    </a:p>
                    <a:p>
                      <a:pPr marL="0" indent="0">
                        <a:buFont typeface="Arial" panose="020B0604020202020204" pitchFamily="34" charset="0"/>
                        <a:buNone/>
                      </a:pP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CA" dirty="0"/>
                        <a:t>Supports local Growth and Development</a:t>
                      </a:r>
                    </a:p>
                    <a:p>
                      <a:pPr marL="285750" indent="-285750">
                        <a:buFont typeface="Arial" panose="020B0604020202020204" pitchFamily="34" charset="0"/>
                        <a:buChar char="•"/>
                      </a:pPr>
                      <a:r>
                        <a:rPr lang="en-CA" dirty="0"/>
                        <a:t>Impact to Adjacent Properties</a:t>
                      </a:r>
                    </a:p>
                    <a:p>
                      <a:pPr marL="285750" indent="-285750">
                        <a:buFont typeface="Arial" panose="020B0604020202020204" pitchFamily="34" charset="0"/>
                        <a:buChar char="•"/>
                      </a:pPr>
                      <a:r>
                        <a:rPr lang="en-CA" dirty="0"/>
                        <a:t>ROW Availability</a:t>
                      </a:r>
                    </a:p>
                    <a:p>
                      <a:pPr marL="285750" indent="-285750">
                        <a:buFont typeface="Arial" panose="020B0604020202020204" pitchFamily="34" charset="0"/>
                        <a:buChar char="•"/>
                      </a:pPr>
                      <a:r>
                        <a:rPr lang="en-CA" dirty="0"/>
                        <a:t>Utility 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CA" dirty="0"/>
                        <a:t>Capital Costs</a:t>
                      </a:r>
                    </a:p>
                    <a:p>
                      <a:pPr marL="285750" indent="-285750">
                        <a:buFont typeface="Arial" panose="020B0604020202020204" pitchFamily="34" charset="0"/>
                        <a:buChar char="•"/>
                      </a:pPr>
                      <a:r>
                        <a:rPr lang="en-CA" dirty="0"/>
                        <a:t>Maintenance Costs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20033289"/>
                  </a:ext>
                </a:extLst>
              </a:tr>
            </a:tbl>
          </a:graphicData>
        </a:graphic>
      </p:graphicFrame>
      <p:pic>
        <p:nvPicPr>
          <p:cNvPr id="8" name="Graphic 7" descr="Cycling with solid fill">
            <a:extLst>
              <a:ext uri="{FF2B5EF4-FFF2-40B4-BE49-F238E27FC236}">
                <a16:creationId xmlns:a16="http://schemas.microsoft.com/office/drawing/2014/main" id="{276EE952-045A-67E1-EC20-F8F5D73BE9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8928" y="4909957"/>
            <a:ext cx="728986" cy="728986"/>
          </a:xfrm>
          <a:prstGeom prst="rect">
            <a:avLst/>
          </a:prstGeom>
        </p:spPr>
      </p:pic>
      <p:pic>
        <p:nvPicPr>
          <p:cNvPr id="10" name="Graphic 9" descr="Car with solid fill">
            <a:extLst>
              <a:ext uri="{FF2B5EF4-FFF2-40B4-BE49-F238E27FC236}">
                <a16:creationId xmlns:a16="http://schemas.microsoft.com/office/drawing/2014/main" id="{0D2B204C-283E-2EBE-DED7-2CED772D1D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8850" y="4629941"/>
            <a:ext cx="1289017" cy="1289017"/>
          </a:xfrm>
          <a:prstGeom prst="rect">
            <a:avLst/>
          </a:prstGeom>
        </p:spPr>
      </p:pic>
      <p:pic>
        <p:nvPicPr>
          <p:cNvPr id="13" name="Graphic 12" descr="Forest scene with solid fill">
            <a:extLst>
              <a:ext uri="{FF2B5EF4-FFF2-40B4-BE49-F238E27FC236}">
                <a16:creationId xmlns:a16="http://schemas.microsoft.com/office/drawing/2014/main" id="{30CCED52-1B94-104D-98BB-5B3B98FD09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97348" y="4517526"/>
            <a:ext cx="1202248" cy="1202248"/>
          </a:xfrm>
          <a:prstGeom prst="rect">
            <a:avLst/>
          </a:prstGeom>
        </p:spPr>
      </p:pic>
      <p:pic>
        <p:nvPicPr>
          <p:cNvPr id="17" name="Graphic 16" descr="Wave with solid fill">
            <a:extLst>
              <a:ext uri="{FF2B5EF4-FFF2-40B4-BE49-F238E27FC236}">
                <a16:creationId xmlns:a16="http://schemas.microsoft.com/office/drawing/2014/main" id="{B7D92245-0E47-2C64-9712-278FF57B71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68426" y="4879852"/>
            <a:ext cx="796940" cy="796940"/>
          </a:xfrm>
          <a:prstGeom prst="rect">
            <a:avLst/>
          </a:prstGeom>
        </p:spPr>
      </p:pic>
      <p:pic>
        <p:nvPicPr>
          <p:cNvPr id="19" name="Graphic 18" descr="Tax with solid fill">
            <a:extLst>
              <a:ext uri="{FF2B5EF4-FFF2-40B4-BE49-F238E27FC236}">
                <a16:creationId xmlns:a16="http://schemas.microsoft.com/office/drawing/2014/main" id="{C74E1D37-13DB-31FD-7F7D-3A39233FD2B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92372" y="4625678"/>
            <a:ext cx="1202248" cy="1202248"/>
          </a:xfrm>
          <a:prstGeom prst="rect">
            <a:avLst/>
          </a:prstGeom>
        </p:spPr>
      </p:pic>
      <p:pic>
        <p:nvPicPr>
          <p:cNvPr id="22" name="Graphic 21" descr="Business Growth with solid fill">
            <a:extLst>
              <a:ext uri="{FF2B5EF4-FFF2-40B4-BE49-F238E27FC236}">
                <a16:creationId xmlns:a16="http://schemas.microsoft.com/office/drawing/2014/main" id="{A21A0095-AC03-261D-EE4D-7E65A339A9A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04942" y="4578617"/>
            <a:ext cx="1090050" cy="1090050"/>
          </a:xfrm>
          <a:prstGeom prst="rect">
            <a:avLst/>
          </a:prstGeom>
        </p:spPr>
      </p:pic>
      <p:pic>
        <p:nvPicPr>
          <p:cNvPr id="24" name="Graphic 23" descr="Water Fountain with solid fill">
            <a:extLst>
              <a:ext uri="{FF2B5EF4-FFF2-40B4-BE49-F238E27FC236}">
                <a16:creationId xmlns:a16="http://schemas.microsoft.com/office/drawing/2014/main" id="{0DAF1947-5936-B70D-8474-43B277534F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92250" y="4454898"/>
            <a:ext cx="1202248" cy="1202248"/>
          </a:xfrm>
          <a:prstGeom prst="rect">
            <a:avLst/>
          </a:prstGeom>
        </p:spPr>
      </p:pic>
      <p:pic>
        <p:nvPicPr>
          <p:cNvPr id="25" name="Picture 24">
            <a:extLst>
              <a:ext uri="{FF2B5EF4-FFF2-40B4-BE49-F238E27FC236}">
                <a16:creationId xmlns:a16="http://schemas.microsoft.com/office/drawing/2014/main" id="{9A7F21F1-2BAB-BC96-47D7-7F483A04CCA2}"/>
              </a:ext>
            </a:extLst>
          </p:cNvPr>
          <p:cNvPicPr>
            <a:picLocks noChangeAspect="1"/>
          </p:cNvPicPr>
          <p:nvPr/>
        </p:nvPicPr>
        <p:blipFill>
          <a:blip r:embed="rId18"/>
          <a:stretch>
            <a:fillRect/>
          </a:stretch>
        </p:blipFill>
        <p:spPr>
          <a:xfrm>
            <a:off x="0" y="-30936"/>
            <a:ext cx="12192000" cy="1085088"/>
          </a:xfrm>
          <a:prstGeom prst="rect">
            <a:avLst/>
          </a:prstGeom>
        </p:spPr>
      </p:pic>
    </p:spTree>
    <p:extLst>
      <p:ext uri="{BB962C8B-B14F-4D97-AF65-F5344CB8AC3E}">
        <p14:creationId xmlns:p14="http://schemas.microsoft.com/office/powerpoint/2010/main" val="3540701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22</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70939" y="106207"/>
            <a:ext cx="9010836" cy="523220"/>
          </a:xfrm>
          <a:prstGeom prst="rect">
            <a:avLst/>
          </a:prstGeom>
          <a:noFill/>
        </p:spPr>
        <p:txBody>
          <a:bodyPr wrap="square" rtlCol="0">
            <a:spAutoFit/>
          </a:bodyPr>
          <a:lstStyle/>
          <a:p>
            <a:r>
              <a:rPr lang="en-US" sz="2800" b="1" dirty="0"/>
              <a:t>Evaluation Table: Transportation &amp; Engineering</a:t>
            </a:r>
            <a:endParaRPr lang="en-CA" sz="2800" b="1" dirty="0"/>
          </a:p>
        </p:txBody>
      </p:sp>
      <p:sp>
        <p:nvSpPr>
          <p:cNvPr id="12" name="TextBox 11">
            <a:extLst>
              <a:ext uri="{FF2B5EF4-FFF2-40B4-BE49-F238E27FC236}">
                <a16:creationId xmlns:a16="http://schemas.microsoft.com/office/drawing/2014/main" id="{D4EAE012-24F7-91CB-4346-9B909DF8C8AC}"/>
              </a:ext>
            </a:extLst>
          </p:cNvPr>
          <p:cNvSpPr txBox="1"/>
          <p:nvPr/>
        </p:nvSpPr>
        <p:spPr>
          <a:xfrm>
            <a:off x="0" y="1501518"/>
            <a:ext cx="11663214" cy="2708434"/>
          </a:xfrm>
          <a:prstGeom prst="rect">
            <a:avLst/>
          </a:prstGeom>
          <a:noFill/>
        </p:spPr>
        <p:txBody>
          <a:bodyPr wrap="square" rtlCol="0">
            <a:spAutoFit/>
          </a:bodyPr>
          <a:lstStyle/>
          <a:p>
            <a:r>
              <a:rPr lang="en-US" sz="2000" dirty="0"/>
              <a:t>	</a:t>
            </a:r>
          </a:p>
          <a:p>
            <a:endParaRPr lang="en-US" sz="2000" dirty="0"/>
          </a:p>
          <a:p>
            <a:endParaRPr lang="en-US" sz="2000" dirty="0"/>
          </a:p>
          <a:p>
            <a:endParaRPr lang="en-US" sz="2000" dirty="0"/>
          </a:p>
          <a:p>
            <a:endParaRPr lang="en-US" sz="2400" dirty="0"/>
          </a:p>
          <a:p>
            <a:endParaRPr lang="en-US" sz="2400" dirty="0"/>
          </a:p>
          <a:p>
            <a:endParaRPr lang="en-US" sz="2400" dirty="0"/>
          </a:p>
          <a:p>
            <a:pPr marL="285750" indent="-285750">
              <a:buFont typeface="Arial" panose="020B0604020202020204" pitchFamily="34" charset="0"/>
              <a:buChar char="•"/>
            </a:pPr>
            <a:endParaRPr lang="en-CA" dirty="0"/>
          </a:p>
        </p:txBody>
      </p:sp>
      <p:pic>
        <p:nvPicPr>
          <p:cNvPr id="15" name="Picture 14">
            <a:extLst>
              <a:ext uri="{FF2B5EF4-FFF2-40B4-BE49-F238E27FC236}">
                <a16:creationId xmlns:a16="http://schemas.microsoft.com/office/drawing/2014/main" id="{D1D6385C-36A8-F661-1861-D373595858EE}"/>
              </a:ext>
            </a:extLst>
          </p:cNvPr>
          <p:cNvPicPr>
            <a:picLocks noChangeAspect="1"/>
          </p:cNvPicPr>
          <p:nvPr/>
        </p:nvPicPr>
        <p:blipFill>
          <a:blip r:embed="rId4"/>
          <a:stretch>
            <a:fillRect/>
          </a:stretch>
        </p:blipFill>
        <p:spPr>
          <a:xfrm>
            <a:off x="7761226" y="119828"/>
            <a:ext cx="3423804" cy="805601"/>
          </a:xfrm>
          <a:prstGeom prst="rect">
            <a:avLst/>
          </a:prstGeom>
        </p:spPr>
      </p:pic>
      <p:graphicFrame>
        <p:nvGraphicFramePr>
          <p:cNvPr id="5" name="Table 7">
            <a:extLst>
              <a:ext uri="{FF2B5EF4-FFF2-40B4-BE49-F238E27FC236}">
                <a16:creationId xmlns:a16="http://schemas.microsoft.com/office/drawing/2014/main" id="{C5679709-1DA7-6216-D0BA-D5A15E344625}"/>
              </a:ext>
            </a:extLst>
          </p:cNvPr>
          <p:cNvGraphicFramePr>
            <a:graphicFrameLocks noGrp="1"/>
          </p:cNvGraphicFramePr>
          <p:nvPr>
            <p:extLst>
              <p:ext uri="{D42A27DB-BD31-4B8C-83A1-F6EECF244321}">
                <p14:modId xmlns:p14="http://schemas.microsoft.com/office/powerpoint/2010/main" val="1756378683"/>
              </p:ext>
            </p:extLst>
          </p:nvPr>
        </p:nvGraphicFramePr>
        <p:xfrm>
          <a:off x="170939" y="1011908"/>
          <a:ext cx="11805036" cy="3972492"/>
        </p:xfrm>
        <a:graphic>
          <a:graphicData uri="http://schemas.openxmlformats.org/drawingml/2006/table">
            <a:tbl>
              <a:tblPr firstRow="1" bandRow="1">
                <a:tableStyleId>{5C22544A-7EE6-4342-B048-85BDC9FD1C3A}</a:tableStyleId>
              </a:tblPr>
              <a:tblGrid>
                <a:gridCol w="1797112">
                  <a:extLst>
                    <a:ext uri="{9D8B030D-6E8A-4147-A177-3AD203B41FA5}">
                      <a16:colId xmlns:a16="http://schemas.microsoft.com/office/drawing/2014/main" val="503715294"/>
                    </a:ext>
                  </a:extLst>
                </a:gridCol>
                <a:gridCol w="2028692">
                  <a:extLst>
                    <a:ext uri="{9D8B030D-6E8A-4147-A177-3AD203B41FA5}">
                      <a16:colId xmlns:a16="http://schemas.microsoft.com/office/drawing/2014/main" val="219000559"/>
                    </a:ext>
                  </a:extLst>
                </a:gridCol>
                <a:gridCol w="1994808">
                  <a:extLst>
                    <a:ext uri="{9D8B030D-6E8A-4147-A177-3AD203B41FA5}">
                      <a16:colId xmlns:a16="http://schemas.microsoft.com/office/drawing/2014/main" val="472797684"/>
                    </a:ext>
                  </a:extLst>
                </a:gridCol>
                <a:gridCol w="1994808">
                  <a:extLst>
                    <a:ext uri="{9D8B030D-6E8A-4147-A177-3AD203B41FA5}">
                      <a16:colId xmlns:a16="http://schemas.microsoft.com/office/drawing/2014/main" val="1424391131"/>
                    </a:ext>
                  </a:extLst>
                </a:gridCol>
                <a:gridCol w="1994808">
                  <a:extLst>
                    <a:ext uri="{9D8B030D-6E8A-4147-A177-3AD203B41FA5}">
                      <a16:colId xmlns:a16="http://schemas.microsoft.com/office/drawing/2014/main" val="3270232411"/>
                    </a:ext>
                  </a:extLst>
                </a:gridCol>
                <a:gridCol w="1994808">
                  <a:extLst>
                    <a:ext uri="{9D8B030D-6E8A-4147-A177-3AD203B41FA5}">
                      <a16:colId xmlns:a16="http://schemas.microsoft.com/office/drawing/2014/main" val="566080482"/>
                    </a:ext>
                  </a:extLst>
                </a:gridCol>
              </a:tblGrid>
              <a:tr h="662082">
                <a:tc>
                  <a:txBody>
                    <a:bodyPr/>
                    <a:lstStyle/>
                    <a:p>
                      <a:endParaRPr lang="en-CA" sz="14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CA" sz="1400" dirty="0">
                          <a:solidFill>
                            <a:schemeClr val="tx1"/>
                          </a:solidFill>
                        </a:rPr>
                        <a:t>1. Do Nothing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 7m Road</a:t>
                      </a:r>
                    </a:p>
                    <a:p>
                      <a:pPr algn="ctr"/>
                      <a:endParaRPr lang="en-CA" sz="14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3. 8.5m Road with Curb and Gutter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4. 8.5m Road without Curb and Gutter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5. 10m Road</a:t>
                      </a:r>
                    </a:p>
                    <a:p>
                      <a:pPr algn="ctr"/>
                      <a:endParaRPr lang="en-CA" sz="14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00733902"/>
                  </a:ext>
                </a:extLst>
              </a:tr>
              <a:tr h="662082">
                <a:tc>
                  <a:txBody>
                    <a:bodyPr/>
                    <a:lstStyle/>
                    <a:p>
                      <a:r>
                        <a:rPr lang="en-CA" sz="1400" b="1" dirty="0"/>
                        <a:t>Traffic Demand</a:t>
                      </a:r>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5487513"/>
                  </a:ext>
                </a:extLst>
              </a:tr>
              <a:tr h="662082">
                <a:tc>
                  <a:txBody>
                    <a:bodyPr/>
                    <a:lstStyle/>
                    <a:p>
                      <a:r>
                        <a:rPr lang="en-CA" sz="1400" b="1" dirty="0"/>
                        <a:t>Safety</a:t>
                      </a:r>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24936667"/>
                  </a:ext>
                </a:extLst>
              </a:tr>
              <a:tr h="662082">
                <a:tc>
                  <a:txBody>
                    <a:bodyPr/>
                    <a:lstStyle/>
                    <a:p>
                      <a:r>
                        <a:rPr lang="en-CA" sz="1400" b="1" dirty="0"/>
                        <a:t>Active Transportation</a:t>
                      </a:r>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7224653"/>
                  </a:ext>
                </a:extLst>
              </a:tr>
              <a:tr h="662082">
                <a:tc>
                  <a:txBody>
                    <a:bodyPr/>
                    <a:lstStyle/>
                    <a:p>
                      <a:r>
                        <a:rPr lang="en-CA" sz="1400" b="1" dirty="0"/>
                        <a:t>Transit</a:t>
                      </a:r>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0520282"/>
                  </a:ext>
                </a:extLst>
              </a:tr>
              <a:tr h="662082">
                <a:tc>
                  <a:txBody>
                    <a:bodyPr/>
                    <a:lstStyle/>
                    <a:p>
                      <a:r>
                        <a:rPr lang="en-CA" sz="1400" b="1" dirty="0"/>
                        <a:t>SUMMARY</a:t>
                      </a:r>
                    </a:p>
                  </a:txBody>
                  <a:tcPr marR="360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4146130"/>
                  </a:ext>
                </a:extLst>
              </a:tr>
            </a:tbl>
          </a:graphicData>
        </a:graphic>
      </p:graphicFrame>
      <p:pic>
        <p:nvPicPr>
          <p:cNvPr id="10" name="Graphic 9" descr="Harvey Balls 0% with solid fill">
            <a:extLst>
              <a:ext uri="{FF2B5EF4-FFF2-40B4-BE49-F238E27FC236}">
                <a16:creationId xmlns:a16="http://schemas.microsoft.com/office/drawing/2014/main" id="{E6CD2C18-7B2C-5116-0484-CE0CEF3765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1732" y="1832933"/>
            <a:ext cx="365760" cy="365760"/>
          </a:xfrm>
          <a:prstGeom prst="rect">
            <a:avLst/>
          </a:prstGeom>
        </p:spPr>
      </p:pic>
      <p:pic>
        <p:nvPicPr>
          <p:cNvPr id="21" name="Graphic 20" descr="Harvey Balls 100% with solid fill">
            <a:extLst>
              <a:ext uri="{FF2B5EF4-FFF2-40B4-BE49-F238E27FC236}">
                <a16:creationId xmlns:a16="http://schemas.microsoft.com/office/drawing/2014/main" id="{19318DC5-B62F-C0D6-FFAF-26792D9251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8466" y="1832933"/>
            <a:ext cx="365760" cy="365760"/>
          </a:xfrm>
          <a:prstGeom prst="rect">
            <a:avLst/>
          </a:prstGeom>
        </p:spPr>
      </p:pic>
      <p:pic>
        <p:nvPicPr>
          <p:cNvPr id="23" name="Graphic 22" descr="Harvey Balls 100% with solid fill">
            <a:extLst>
              <a:ext uri="{FF2B5EF4-FFF2-40B4-BE49-F238E27FC236}">
                <a16:creationId xmlns:a16="http://schemas.microsoft.com/office/drawing/2014/main" id="{0D0925CC-107A-78F6-678B-D34AC102C8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7776" y="1832933"/>
            <a:ext cx="365760" cy="365760"/>
          </a:xfrm>
          <a:prstGeom prst="rect">
            <a:avLst/>
          </a:prstGeom>
        </p:spPr>
      </p:pic>
      <p:pic>
        <p:nvPicPr>
          <p:cNvPr id="24" name="Graphic 23" descr="Harvey Balls 100% with solid fill">
            <a:extLst>
              <a:ext uri="{FF2B5EF4-FFF2-40B4-BE49-F238E27FC236}">
                <a16:creationId xmlns:a16="http://schemas.microsoft.com/office/drawing/2014/main" id="{9565AC77-1BE3-DE69-B574-4FB96687A3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6015" y="1832933"/>
            <a:ext cx="365760" cy="365760"/>
          </a:xfrm>
          <a:prstGeom prst="rect">
            <a:avLst/>
          </a:prstGeom>
        </p:spPr>
      </p:pic>
      <p:pic>
        <p:nvPicPr>
          <p:cNvPr id="25" name="Graphic 24" descr="Harvey Balls 100% with solid fill">
            <a:extLst>
              <a:ext uri="{FF2B5EF4-FFF2-40B4-BE49-F238E27FC236}">
                <a16:creationId xmlns:a16="http://schemas.microsoft.com/office/drawing/2014/main" id="{066328BD-6DB9-37E9-2381-6F014464B5E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02150" y="1832933"/>
            <a:ext cx="365760" cy="365760"/>
          </a:xfrm>
          <a:prstGeom prst="rect">
            <a:avLst/>
          </a:prstGeom>
        </p:spPr>
      </p:pic>
      <p:pic>
        <p:nvPicPr>
          <p:cNvPr id="28" name="Graphic 27" descr="Harvey Balls 100% with solid fill">
            <a:extLst>
              <a:ext uri="{FF2B5EF4-FFF2-40B4-BE49-F238E27FC236}">
                <a16:creationId xmlns:a16="http://schemas.microsoft.com/office/drawing/2014/main" id="{7876C0E1-956C-53F3-97C0-43471A845E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8466" y="2497633"/>
            <a:ext cx="365760" cy="365760"/>
          </a:xfrm>
          <a:prstGeom prst="rect">
            <a:avLst/>
          </a:prstGeom>
        </p:spPr>
      </p:pic>
      <p:pic>
        <p:nvPicPr>
          <p:cNvPr id="29" name="Graphic 28" descr="Harvey Balls 100% with solid fill">
            <a:extLst>
              <a:ext uri="{FF2B5EF4-FFF2-40B4-BE49-F238E27FC236}">
                <a16:creationId xmlns:a16="http://schemas.microsoft.com/office/drawing/2014/main" id="{FDF32627-39E0-42B1-FCEC-014E260768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7776" y="2489230"/>
            <a:ext cx="365760" cy="365760"/>
          </a:xfrm>
          <a:prstGeom prst="rect">
            <a:avLst/>
          </a:prstGeom>
        </p:spPr>
      </p:pic>
      <p:pic>
        <p:nvPicPr>
          <p:cNvPr id="30" name="Graphic 29" descr="Harvey Balls 0% with solid fill">
            <a:extLst>
              <a:ext uri="{FF2B5EF4-FFF2-40B4-BE49-F238E27FC236}">
                <a16:creationId xmlns:a16="http://schemas.microsoft.com/office/drawing/2014/main" id="{E6189D22-3D1D-5485-D4D6-C0B90B6B4F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7843" y="2495125"/>
            <a:ext cx="365760" cy="365760"/>
          </a:xfrm>
          <a:prstGeom prst="rect">
            <a:avLst/>
          </a:prstGeom>
        </p:spPr>
      </p:pic>
      <p:pic>
        <p:nvPicPr>
          <p:cNvPr id="31" name="Graphic 30" descr="Harvey Balls 100% with solid fill">
            <a:extLst>
              <a:ext uri="{FF2B5EF4-FFF2-40B4-BE49-F238E27FC236}">
                <a16:creationId xmlns:a16="http://schemas.microsoft.com/office/drawing/2014/main" id="{C15000BA-1FF6-C1D9-216C-EC2621C698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02150" y="2505422"/>
            <a:ext cx="365760" cy="365760"/>
          </a:xfrm>
          <a:prstGeom prst="rect">
            <a:avLst/>
          </a:prstGeom>
        </p:spPr>
      </p:pic>
      <p:pic>
        <p:nvPicPr>
          <p:cNvPr id="32" name="Graphic 31" descr="Harvey Balls 0% with solid fill">
            <a:extLst>
              <a:ext uri="{FF2B5EF4-FFF2-40B4-BE49-F238E27FC236}">
                <a16:creationId xmlns:a16="http://schemas.microsoft.com/office/drawing/2014/main" id="{E79E4687-EB8C-4F0E-054D-15A955A2A0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1732" y="3177912"/>
            <a:ext cx="365760" cy="365760"/>
          </a:xfrm>
          <a:prstGeom prst="rect">
            <a:avLst/>
          </a:prstGeom>
        </p:spPr>
      </p:pic>
      <p:pic>
        <p:nvPicPr>
          <p:cNvPr id="34" name="Graphic 33" descr="Harvey Balls 0% with solid fill">
            <a:extLst>
              <a:ext uri="{FF2B5EF4-FFF2-40B4-BE49-F238E27FC236}">
                <a16:creationId xmlns:a16="http://schemas.microsoft.com/office/drawing/2014/main" id="{0D11635B-19DA-1AAA-BE7B-696434F528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0294" y="3162333"/>
            <a:ext cx="365760" cy="365760"/>
          </a:xfrm>
          <a:prstGeom prst="rect">
            <a:avLst/>
          </a:prstGeom>
        </p:spPr>
      </p:pic>
      <p:pic>
        <p:nvPicPr>
          <p:cNvPr id="35" name="Graphic 34" descr="Harvey Balls 50% with solid fill">
            <a:extLst>
              <a:ext uri="{FF2B5EF4-FFF2-40B4-BE49-F238E27FC236}">
                <a16:creationId xmlns:a16="http://schemas.microsoft.com/office/drawing/2014/main" id="{DE2223B8-F345-128E-2995-74760A0B22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45948" y="3161720"/>
            <a:ext cx="365760" cy="365760"/>
          </a:xfrm>
          <a:prstGeom prst="rect">
            <a:avLst/>
          </a:prstGeom>
        </p:spPr>
      </p:pic>
      <p:pic>
        <p:nvPicPr>
          <p:cNvPr id="36" name="Graphic 35" descr="Harvey Balls 50% with solid fill">
            <a:extLst>
              <a:ext uri="{FF2B5EF4-FFF2-40B4-BE49-F238E27FC236}">
                <a16:creationId xmlns:a16="http://schemas.microsoft.com/office/drawing/2014/main" id="{E73D6BCD-B024-8511-0D18-4C62A2A78D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16015" y="3163513"/>
            <a:ext cx="365760" cy="365760"/>
          </a:xfrm>
          <a:prstGeom prst="rect">
            <a:avLst/>
          </a:prstGeom>
        </p:spPr>
      </p:pic>
      <p:pic>
        <p:nvPicPr>
          <p:cNvPr id="37" name="Graphic 36" descr="Harvey Balls 100% with solid fill">
            <a:extLst>
              <a:ext uri="{FF2B5EF4-FFF2-40B4-BE49-F238E27FC236}">
                <a16:creationId xmlns:a16="http://schemas.microsoft.com/office/drawing/2014/main" id="{0E736F32-C0A5-1FDA-270C-C677361F5F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12376" y="3146315"/>
            <a:ext cx="365760" cy="365760"/>
          </a:xfrm>
          <a:prstGeom prst="rect">
            <a:avLst/>
          </a:prstGeom>
        </p:spPr>
      </p:pic>
      <p:pic>
        <p:nvPicPr>
          <p:cNvPr id="7" name="Graphic 6" descr="Close with solid fill">
            <a:extLst>
              <a:ext uri="{FF2B5EF4-FFF2-40B4-BE49-F238E27FC236}">
                <a16:creationId xmlns:a16="http://schemas.microsoft.com/office/drawing/2014/main" id="{88A770D9-FBC9-8E40-484A-D25F69331E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04618" y="3816180"/>
            <a:ext cx="333375" cy="333375"/>
          </a:xfrm>
          <a:prstGeom prst="rect">
            <a:avLst/>
          </a:prstGeom>
        </p:spPr>
      </p:pic>
      <p:pic>
        <p:nvPicPr>
          <p:cNvPr id="43" name="Graphic 42" descr="Close with solid fill">
            <a:extLst>
              <a:ext uri="{FF2B5EF4-FFF2-40B4-BE49-F238E27FC236}">
                <a16:creationId xmlns:a16="http://schemas.microsoft.com/office/drawing/2014/main" id="{4483670B-2F04-801D-5F07-C38C6FC8A4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47924" y="2505422"/>
            <a:ext cx="333375" cy="333375"/>
          </a:xfrm>
          <a:prstGeom prst="rect">
            <a:avLst/>
          </a:prstGeom>
        </p:spPr>
      </p:pic>
      <p:pic>
        <p:nvPicPr>
          <p:cNvPr id="44" name="Graphic 43" descr="Close with solid fill">
            <a:extLst>
              <a:ext uri="{FF2B5EF4-FFF2-40B4-BE49-F238E27FC236}">
                <a16:creationId xmlns:a16="http://schemas.microsoft.com/office/drawing/2014/main" id="{6D01362F-D83E-7964-AE42-169C12E7DE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44761" y="3792476"/>
            <a:ext cx="333375" cy="333375"/>
          </a:xfrm>
          <a:prstGeom prst="rect">
            <a:avLst/>
          </a:prstGeom>
        </p:spPr>
      </p:pic>
      <p:pic>
        <p:nvPicPr>
          <p:cNvPr id="45" name="Graphic 44" descr="Harvey Balls 0% with solid fill">
            <a:extLst>
              <a:ext uri="{FF2B5EF4-FFF2-40B4-BE49-F238E27FC236}">
                <a16:creationId xmlns:a16="http://schemas.microsoft.com/office/drawing/2014/main" id="{5EC443B0-3351-1E94-C3FB-6D829BA5EC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5539" y="4486463"/>
            <a:ext cx="365760" cy="365760"/>
          </a:xfrm>
          <a:prstGeom prst="rect">
            <a:avLst/>
          </a:prstGeom>
        </p:spPr>
      </p:pic>
      <p:pic>
        <p:nvPicPr>
          <p:cNvPr id="46" name="Graphic 45" descr="Harvey Balls 50% with solid fill">
            <a:extLst>
              <a:ext uri="{FF2B5EF4-FFF2-40B4-BE49-F238E27FC236}">
                <a16:creationId xmlns:a16="http://schemas.microsoft.com/office/drawing/2014/main" id="{2FA9A791-62CD-5C38-AC59-A0E048C7D8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88425" y="4486463"/>
            <a:ext cx="365760" cy="365760"/>
          </a:xfrm>
          <a:prstGeom prst="rect">
            <a:avLst/>
          </a:prstGeom>
        </p:spPr>
      </p:pic>
      <p:pic>
        <p:nvPicPr>
          <p:cNvPr id="47" name="Graphic 46" descr="Harvey Balls 50% with solid fill">
            <a:extLst>
              <a:ext uri="{FF2B5EF4-FFF2-40B4-BE49-F238E27FC236}">
                <a16:creationId xmlns:a16="http://schemas.microsoft.com/office/drawing/2014/main" id="{BEAA4DC8-737A-C436-2599-8F79D8A064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45948" y="4486463"/>
            <a:ext cx="365760" cy="365760"/>
          </a:xfrm>
          <a:prstGeom prst="rect">
            <a:avLst/>
          </a:prstGeom>
        </p:spPr>
      </p:pic>
      <p:pic>
        <p:nvPicPr>
          <p:cNvPr id="48" name="Graphic 47" descr="Harvey Balls 0% with solid fill">
            <a:extLst>
              <a:ext uri="{FF2B5EF4-FFF2-40B4-BE49-F238E27FC236}">
                <a16:creationId xmlns:a16="http://schemas.microsoft.com/office/drawing/2014/main" id="{3CCF6C86-2582-58D1-8BEE-8EA1A00F4B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6015" y="4482827"/>
            <a:ext cx="365760" cy="365760"/>
          </a:xfrm>
          <a:prstGeom prst="rect">
            <a:avLst/>
          </a:prstGeom>
        </p:spPr>
      </p:pic>
      <p:pic>
        <p:nvPicPr>
          <p:cNvPr id="51" name="Graphic 50" descr="Close with solid fill">
            <a:extLst>
              <a:ext uri="{FF2B5EF4-FFF2-40B4-BE49-F238E27FC236}">
                <a16:creationId xmlns:a16="http://schemas.microsoft.com/office/drawing/2014/main" id="{BC9DEF90-CFEF-A94B-8C2E-348FAD545B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8400" y="3816179"/>
            <a:ext cx="333375" cy="333375"/>
          </a:xfrm>
          <a:prstGeom prst="rect">
            <a:avLst/>
          </a:prstGeom>
        </p:spPr>
      </p:pic>
      <p:pic>
        <p:nvPicPr>
          <p:cNvPr id="52" name="Graphic 51" descr="Close with solid fill">
            <a:extLst>
              <a:ext uri="{FF2B5EF4-FFF2-40B4-BE49-F238E27FC236}">
                <a16:creationId xmlns:a16="http://schemas.microsoft.com/office/drawing/2014/main" id="{F6F41C8B-BE79-9229-BFE1-A36FFDC558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67604" y="3816178"/>
            <a:ext cx="333375" cy="333375"/>
          </a:xfrm>
          <a:prstGeom prst="rect">
            <a:avLst/>
          </a:prstGeom>
        </p:spPr>
      </p:pic>
      <p:pic>
        <p:nvPicPr>
          <p:cNvPr id="53" name="Graphic 52" descr="Close with solid fill">
            <a:extLst>
              <a:ext uri="{FF2B5EF4-FFF2-40B4-BE49-F238E27FC236}">
                <a16:creationId xmlns:a16="http://schemas.microsoft.com/office/drawing/2014/main" id="{9EF3CC76-B958-32AB-B42A-B813FAB1AC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47924" y="3824073"/>
            <a:ext cx="333375" cy="333375"/>
          </a:xfrm>
          <a:prstGeom prst="rect">
            <a:avLst/>
          </a:prstGeom>
        </p:spPr>
      </p:pic>
      <p:pic>
        <p:nvPicPr>
          <p:cNvPr id="54" name="Graphic 53" descr="Harvey Balls 100% with solid fill">
            <a:extLst>
              <a:ext uri="{FF2B5EF4-FFF2-40B4-BE49-F238E27FC236}">
                <a16:creationId xmlns:a16="http://schemas.microsoft.com/office/drawing/2014/main" id="{927CFFCA-BC71-55B8-6340-05F4A16920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09333" y="4458433"/>
            <a:ext cx="365760" cy="365760"/>
          </a:xfrm>
          <a:prstGeom prst="rect">
            <a:avLst/>
          </a:prstGeom>
        </p:spPr>
      </p:pic>
    </p:spTree>
    <p:extLst>
      <p:ext uri="{BB962C8B-B14F-4D97-AF65-F5344CB8AC3E}">
        <p14:creationId xmlns:p14="http://schemas.microsoft.com/office/powerpoint/2010/main" val="858094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23</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70939" y="106207"/>
            <a:ext cx="9010836" cy="523220"/>
          </a:xfrm>
          <a:prstGeom prst="rect">
            <a:avLst/>
          </a:prstGeom>
          <a:noFill/>
        </p:spPr>
        <p:txBody>
          <a:bodyPr wrap="square" rtlCol="0">
            <a:spAutoFit/>
          </a:bodyPr>
          <a:lstStyle/>
          <a:p>
            <a:r>
              <a:rPr lang="en-US" sz="2800" b="1" dirty="0"/>
              <a:t>Evaluation Table: Socio-Economic Environment</a:t>
            </a:r>
            <a:endParaRPr lang="en-CA" sz="2800" b="1" dirty="0"/>
          </a:p>
        </p:txBody>
      </p:sp>
      <p:sp>
        <p:nvSpPr>
          <p:cNvPr id="12" name="TextBox 11">
            <a:extLst>
              <a:ext uri="{FF2B5EF4-FFF2-40B4-BE49-F238E27FC236}">
                <a16:creationId xmlns:a16="http://schemas.microsoft.com/office/drawing/2014/main" id="{D4EAE012-24F7-91CB-4346-9B909DF8C8AC}"/>
              </a:ext>
            </a:extLst>
          </p:cNvPr>
          <p:cNvSpPr txBox="1"/>
          <p:nvPr/>
        </p:nvSpPr>
        <p:spPr>
          <a:xfrm>
            <a:off x="0" y="1501518"/>
            <a:ext cx="11663214" cy="2708434"/>
          </a:xfrm>
          <a:prstGeom prst="rect">
            <a:avLst/>
          </a:prstGeom>
          <a:noFill/>
        </p:spPr>
        <p:txBody>
          <a:bodyPr wrap="square" rtlCol="0">
            <a:spAutoFit/>
          </a:bodyPr>
          <a:lstStyle/>
          <a:p>
            <a:r>
              <a:rPr lang="en-US" sz="2000" dirty="0"/>
              <a:t>	</a:t>
            </a:r>
          </a:p>
          <a:p>
            <a:endParaRPr lang="en-US" sz="2000" dirty="0"/>
          </a:p>
          <a:p>
            <a:endParaRPr lang="en-US" sz="2000" dirty="0"/>
          </a:p>
          <a:p>
            <a:endParaRPr lang="en-US" sz="2000" dirty="0"/>
          </a:p>
          <a:p>
            <a:endParaRPr lang="en-US" sz="2400" dirty="0"/>
          </a:p>
          <a:p>
            <a:endParaRPr lang="en-US" sz="2400" dirty="0"/>
          </a:p>
          <a:p>
            <a:endParaRPr lang="en-US" sz="2400" dirty="0"/>
          </a:p>
          <a:p>
            <a:pPr marL="285750" indent="-285750">
              <a:buFont typeface="Arial" panose="020B0604020202020204" pitchFamily="34" charset="0"/>
              <a:buChar char="•"/>
            </a:pPr>
            <a:endParaRPr lang="en-CA" dirty="0"/>
          </a:p>
        </p:txBody>
      </p:sp>
      <p:pic>
        <p:nvPicPr>
          <p:cNvPr id="15" name="Picture 14">
            <a:extLst>
              <a:ext uri="{FF2B5EF4-FFF2-40B4-BE49-F238E27FC236}">
                <a16:creationId xmlns:a16="http://schemas.microsoft.com/office/drawing/2014/main" id="{D1D6385C-36A8-F661-1861-D373595858EE}"/>
              </a:ext>
            </a:extLst>
          </p:cNvPr>
          <p:cNvPicPr>
            <a:picLocks noChangeAspect="1"/>
          </p:cNvPicPr>
          <p:nvPr/>
        </p:nvPicPr>
        <p:blipFill>
          <a:blip r:embed="rId4"/>
          <a:stretch>
            <a:fillRect/>
          </a:stretch>
        </p:blipFill>
        <p:spPr>
          <a:xfrm>
            <a:off x="7761226" y="119828"/>
            <a:ext cx="3423804" cy="805601"/>
          </a:xfrm>
          <a:prstGeom prst="rect">
            <a:avLst/>
          </a:prstGeom>
        </p:spPr>
      </p:pic>
      <p:graphicFrame>
        <p:nvGraphicFramePr>
          <p:cNvPr id="5" name="Table 7">
            <a:extLst>
              <a:ext uri="{FF2B5EF4-FFF2-40B4-BE49-F238E27FC236}">
                <a16:creationId xmlns:a16="http://schemas.microsoft.com/office/drawing/2014/main" id="{C5679709-1DA7-6216-D0BA-D5A15E344625}"/>
              </a:ext>
            </a:extLst>
          </p:cNvPr>
          <p:cNvGraphicFramePr>
            <a:graphicFrameLocks noGrp="1"/>
          </p:cNvGraphicFramePr>
          <p:nvPr>
            <p:extLst>
              <p:ext uri="{D42A27DB-BD31-4B8C-83A1-F6EECF244321}">
                <p14:modId xmlns:p14="http://schemas.microsoft.com/office/powerpoint/2010/main" val="3939199356"/>
              </p:ext>
            </p:extLst>
          </p:nvPr>
        </p:nvGraphicFramePr>
        <p:xfrm>
          <a:off x="170939" y="1011908"/>
          <a:ext cx="11805036" cy="4611714"/>
        </p:xfrm>
        <a:graphic>
          <a:graphicData uri="http://schemas.openxmlformats.org/drawingml/2006/table">
            <a:tbl>
              <a:tblPr firstRow="1" bandRow="1">
                <a:tableStyleId>{5C22544A-7EE6-4342-B048-85BDC9FD1C3A}</a:tableStyleId>
              </a:tblPr>
              <a:tblGrid>
                <a:gridCol w="1934086">
                  <a:extLst>
                    <a:ext uri="{9D8B030D-6E8A-4147-A177-3AD203B41FA5}">
                      <a16:colId xmlns:a16="http://schemas.microsoft.com/office/drawing/2014/main" val="503715294"/>
                    </a:ext>
                  </a:extLst>
                </a:gridCol>
                <a:gridCol w="2000926">
                  <a:extLst>
                    <a:ext uri="{9D8B030D-6E8A-4147-A177-3AD203B41FA5}">
                      <a16:colId xmlns:a16="http://schemas.microsoft.com/office/drawing/2014/main" val="219000559"/>
                    </a:ext>
                  </a:extLst>
                </a:gridCol>
                <a:gridCol w="1967506">
                  <a:extLst>
                    <a:ext uri="{9D8B030D-6E8A-4147-A177-3AD203B41FA5}">
                      <a16:colId xmlns:a16="http://schemas.microsoft.com/office/drawing/2014/main" val="472797684"/>
                    </a:ext>
                  </a:extLst>
                </a:gridCol>
                <a:gridCol w="1967506">
                  <a:extLst>
                    <a:ext uri="{9D8B030D-6E8A-4147-A177-3AD203B41FA5}">
                      <a16:colId xmlns:a16="http://schemas.microsoft.com/office/drawing/2014/main" val="1424391131"/>
                    </a:ext>
                  </a:extLst>
                </a:gridCol>
                <a:gridCol w="1967506">
                  <a:extLst>
                    <a:ext uri="{9D8B030D-6E8A-4147-A177-3AD203B41FA5}">
                      <a16:colId xmlns:a16="http://schemas.microsoft.com/office/drawing/2014/main" val="3270232411"/>
                    </a:ext>
                  </a:extLst>
                </a:gridCol>
                <a:gridCol w="1967506">
                  <a:extLst>
                    <a:ext uri="{9D8B030D-6E8A-4147-A177-3AD203B41FA5}">
                      <a16:colId xmlns:a16="http://schemas.microsoft.com/office/drawing/2014/main" val="566080482"/>
                    </a:ext>
                  </a:extLst>
                </a:gridCol>
              </a:tblGrid>
              <a:tr h="646699">
                <a:tc>
                  <a:txBody>
                    <a:bodyPr/>
                    <a:lstStyle/>
                    <a:p>
                      <a:endParaRPr lang="en-CA" sz="14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pPr algn="ctr"/>
                      <a:r>
                        <a:rPr lang="en-CA" sz="1400" dirty="0">
                          <a:solidFill>
                            <a:schemeClr val="tx1"/>
                          </a:solidFill>
                        </a:rPr>
                        <a:t>1. Do Nothing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 7m Road</a:t>
                      </a:r>
                    </a:p>
                    <a:p>
                      <a:pPr algn="ctr"/>
                      <a:endParaRPr lang="en-CA" sz="14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3. 8.5m Road with Curb and Gutter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4. 8.5m Road without Curb and Gutter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5. 10m Road</a:t>
                      </a:r>
                    </a:p>
                    <a:p>
                      <a:pPr algn="ctr"/>
                      <a:endParaRPr lang="en-CA" sz="14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200733902"/>
                  </a:ext>
                </a:extLst>
              </a:tr>
              <a:tr h="646699">
                <a:tc>
                  <a:txBody>
                    <a:bodyPr/>
                    <a:lstStyle/>
                    <a:p>
                      <a:r>
                        <a:rPr lang="en-CA" sz="1400" b="1" dirty="0"/>
                        <a:t>Environmental Impact</a:t>
                      </a:r>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5487513"/>
                  </a:ext>
                </a:extLst>
              </a:tr>
              <a:tr h="714524">
                <a:tc>
                  <a:txBody>
                    <a:bodyPr/>
                    <a:lstStyle/>
                    <a:p>
                      <a:r>
                        <a:rPr lang="en-CA" sz="1400" b="1" dirty="0"/>
                        <a:t>Supports Local Growth and Development</a:t>
                      </a:r>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24936667"/>
                  </a:ext>
                </a:extLst>
              </a:tr>
              <a:tr h="646699">
                <a:tc>
                  <a:txBody>
                    <a:bodyPr/>
                    <a:lstStyle/>
                    <a:p>
                      <a:r>
                        <a:rPr lang="en-CA" sz="1400" b="1" dirty="0"/>
                        <a:t>Impact to Adjacent Properties</a:t>
                      </a:r>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7224653"/>
                  </a:ext>
                </a:extLst>
              </a:tr>
              <a:tr h="646699">
                <a:tc>
                  <a:txBody>
                    <a:bodyPr/>
                    <a:lstStyle/>
                    <a:p>
                      <a:r>
                        <a:rPr lang="en-CA" sz="1400" b="1" dirty="0"/>
                        <a:t>ROW Availability</a:t>
                      </a:r>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0520282"/>
                  </a:ext>
                </a:extLst>
              </a:tr>
              <a:tr h="646699">
                <a:tc>
                  <a:txBody>
                    <a:bodyPr/>
                    <a:lstStyle/>
                    <a:p>
                      <a:r>
                        <a:rPr lang="en-CA" sz="1400" b="1" dirty="0"/>
                        <a:t>Utility Impact</a:t>
                      </a:r>
                    </a:p>
                  </a:txBody>
                  <a:tcPr marR="360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4146130"/>
                  </a:ext>
                </a:extLst>
              </a:tr>
              <a:tr h="646699">
                <a:tc>
                  <a:txBody>
                    <a:bodyPr/>
                    <a:lstStyle/>
                    <a:p>
                      <a:r>
                        <a:rPr lang="en-CA" sz="1400" b="1" dirty="0"/>
                        <a:t>Summary</a:t>
                      </a:r>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5108622"/>
                  </a:ext>
                </a:extLst>
              </a:tr>
            </a:tbl>
          </a:graphicData>
        </a:graphic>
      </p:graphicFrame>
      <p:pic>
        <p:nvPicPr>
          <p:cNvPr id="10" name="Graphic 9" descr="Harvey Balls 0% with solid fill">
            <a:extLst>
              <a:ext uri="{FF2B5EF4-FFF2-40B4-BE49-F238E27FC236}">
                <a16:creationId xmlns:a16="http://schemas.microsoft.com/office/drawing/2014/main" id="{E6CD2C18-7B2C-5116-0484-CE0CEF3765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31694" y="1758367"/>
            <a:ext cx="365760" cy="365760"/>
          </a:xfrm>
          <a:prstGeom prst="rect">
            <a:avLst/>
          </a:prstGeom>
        </p:spPr>
      </p:pic>
      <p:pic>
        <p:nvPicPr>
          <p:cNvPr id="19" name="Graphic 18" descr="Harvey Balls 50% with solid fill">
            <a:extLst>
              <a:ext uri="{FF2B5EF4-FFF2-40B4-BE49-F238E27FC236}">
                <a16:creationId xmlns:a16="http://schemas.microsoft.com/office/drawing/2014/main" id="{B3578128-1AF7-E975-46FA-F53416C56D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75248" y="1793055"/>
            <a:ext cx="365760" cy="365760"/>
          </a:xfrm>
          <a:prstGeom prst="rect">
            <a:avLst/>
          </a:prstGeom>
        </p:spPr>
      </p:pic>
      <p:pic>
        <p:nvPicPr>
          <p:cNvPr id="21" name="Graphic 20" descr="Harvey Balls 100% with solid fill">
            <a:extLst>
              <a:ext uri="{FF2B5EF4-FFF2-40B4-BE49-F238E27FC236}">
                <a16:creationId xmlns:a16="http://schemas.microsoft.com/office/drawing/2014/main" id="{D607E645-8EFA-8C17-08B3-6C3EAEB9F0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8802" y="1777817"/>
            <a:ext cx="365760" cy="365760"/>
          </a:xfrm>
          <a:prstGeom prst="rect">
            <a:avLst/>
          </a:prstGeom>
        </p:spPr>
      </p:pic>
      <p:pic>
        <p:nvPicPr>
          <p:cNvPr id="23" name="Graphic 22" descr="Harvey Balls 100% with solid fill">
            <a:extLst>
              <a:ext uri="{FF2B5EF4-FFF2-40B4-BE49-F238E27FC236}">
                <a16:creationId xmlns:a16="http://schemas.microsoft.com/office/drawing/2014/main" id="{4CA6DC4C-7D13-D744-239B-3B21CDDAE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00986" y="1799474"/>
            <a:ext cx="365760" cy="365760"/>
          </a:xfrm>
          <a:prstGeom prst="rect">
            <a:avLst/>
          </a:prstGeom>
        </p:spPr>
      </p:pic>
      <p:pic>
        <p:nvPicPr>
          <p:cNvPr id="24" name="Graphic 23" descr="Harvey Balls 50% with solid fill">
            <a:extLst>
              <a:ext uri="{FF2B5EF4-FFF2-40B4-BE49-F238E27FC236}">
                <a16:creationId xmlns:a16="http://schemas.microsoft.com/office/drawing/2014/main" id="{DBB1225B-9076-B2C2-52C3-11C88E66E4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98895" y="1758367"/>
            <a:ext cx="365760" cy="365760"/>
          </a:xfrm>
          <a:prstGeom prst="rect">
            <a:avLst/>
          </a:prstGeom>
        </p:spPr>
      </p:pic>
      <p:pic>
        <p:nvPicPr>
          <p:cNvPr id="25" name="Graphic 24" descr="Harvey Balls 50% with solid fill">
            <a:extLst>
              <a:ext uri="{FF2B5EF4-FFF2-40B4-BE49-F238E27FC236}">
                <a16:creationId xmlns:a16="http://schemas.microsoft.com/office/drawing/2014/main" id="{96D36587-2FDA-B0F3-681A-BD50ACA777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0986" y="2471964"/>
            <a:ext cx="365760" cy="365760"/>
          </a:xfrm>
          <a:prstGeom prst="rect">
            <a:avLst/>
          </a:prstGeom>
        </p:spPr>
      </p:pic>
      <p:pic>
        <p:nvPicPr>
          <p:cNvPr id="27" name="Graphic 26" descr="Harvey Balls 50% with solid fill">
            <a:extLst>
              <a:ext uri="{FF2B5EF4-FFF2-40B4-BE49-F238E27FC236}">
                <a16:creationId xmlns:a16="http://schemas.microsoft.com/office/drawing/2014/main" id="{DAA66033-0AC1-CD25-BA04-6709918F3C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74332" y="2487457"/>
            <a:ext cx="365760" cy="365760"/>
          </a:xfrm>
          <a:prstGeom prst="rect">
            <a:avLst/>
          </a:prstGeom>
        </p:spPr>
      </p:pic>
      <p:pic>
        <p:nvPicPr>
          <p:cNvPr id="28" name="Graphic 27" descr="Harvey Balls 50% with solid fill">
            <a:extLst>
              <a:ext uri="{FF2B5EF4-FFF2-40B4-BE49-F238E27FC236}">
                <a16:creationId xmlns:a16="http://schemas.microsoft.com/office/drawing/2014/main" id="{4179087F-B577-1797-550F-7DB39C623E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00824" y="2477049"/>
            <a:ext cx="365760" cy="365760"/>
          </a:xfrm>
          <a:prstGeom prst="rect">
            <a:avLst/>
          </a:prstGeom>
        </p:spPr>
      </p:pic>
      <p:pic>
        <p:nvPicPr>
          <p:cNvPr id="29" name="Graphic 28" descr="Harvey Balls 50% with solid fill">
            <a:extLst>
              <a:ext uri="{FF2B5EF4-FFF2-40B4-BE49-F238E27FC236}">
                <a16:creationId xmlns:a16="http://schemas.microsoft.com/office/drawing/2014/main" id="{61C7D5AE-AE45-D4D9-7DAA-69DB249425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69283" y="2456709"/>
            <a:ext cx="365760" cy="365760"/>
          </a:xfrm>
          <a:prstGeom prst="rect">
            <a:avLst/>
          </a:prstGeom>
        </p:spPr>
      </p:pic>
      <p:pic>
        <p:nvPicPr>
          <p:cNvPr id="30" name="Graphic 29" descr="Harvey Balls 100% with solid fill">
            <a:extLst>
              <a:ext uri="{FF2B5EF4-FFF2-40B4-BE49-F238E27FC236}">
                <a16:creationId xmlns:a16="http://schemas.microsoft.com/office/drawing/2014/main" id="{080D929C-4350-E21B-DCD0-9DF08D4FB8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8802" y="3166816"/>
            <a:ext cx="365760" cy="365760"/>
          </a:xfrm>
          <a:prstGeom prst="rect">
            <a:avLst/>
          </a:prstGeom>
        </p:spPr>
      </p:pic>
      <p:pic>
        <p:nvPicPr>
          <p:cNvPr id="31" name="Graphic 30" descr="Harvey Balls 100% with solid fill">
            <a:extLst>
              <a:ext uri="{FF2B5EF4-FFF2-40B4-BE49-F238E27FC236}">
                <a16:creationId xmlns:a16="http://schemas.microsoft.com/office/drawing/2014/main" id="{703D0405-5550-7B74-0B17-6FD63BA095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00986" y="3220205"/>
            <a:ext cx="365760" cy="365760"/>
          </a:xfrm>
          <a:prstGeom prst="rect">
            <a:avLst/>
          </a:prstGeom>
        </p:spPr>
      </p:pic>
      <p:pic>
        <p:nvPicPr>
          <p:cNvPr id="32" name="Graphic 31" descr="Harvey Balls 0% with solid fill">
            <a:extLst>
              <a:ext uri="{FF2B5EF4-FFF2-40B4-BE49-F238E27FC236}">
                <a16:creationId xmlns:a16="http://schemas.microsoft.com/office/drawing/2014/main" id="{40E85017-25B7-0DFC-F35A-2FEB298591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4332" y="3218143"/>
            <a:ext cx="365760" cy="365760"/>
          </a:xfrm>
          <a:prstGeom prst="rect">
            <a:avLst/>
          </a:prstGeom>
        </p:spPr>
      </p:pic>
      <p:pic>
        <p:nvPicPr>
          <p:cNvPr id="33" name="Graphic 32" descr="Harvey Balls 0% with solid fill">
            <a:extLst>
              <a:ext uri="{FF2B5EF4-FFF2-40B4-BE49-F238E27FC236}">
                <a16:creationId xmlns:a16="http://schemas.microsoft.com/office/drawing/2014/main" id="{BC26DF5A-CEAC-0F26-B565-06F4789581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02150" y="3171115"/>
            <a:ext cx="365760" cy="365760"/>
          </a:xfrm>
          <a:prstGeom prst="rect">
            <a:avLst/>
          </a:prstGeom>
        </p:spPr>
      </p:pic>
      <p:pic>
        <p:nvPicPr>
          <p:cNvPr id="35" name="Graphic 34" descr="Harvey Balls 100% with solid fill">
            <a:extLst>
              <a:ext uri="{FF2B5EF4-FFF2-40B4-BE49-F238E27FC236}">
                <a16:creationId xmlns:a16="http://schemas.microsoft.com/office/drawing/2014/main" id="{EB23AFFA-D2B2-259A-91F9-85A626B8C6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8802" y="3876963"/>
            <a:ext cx="365760" cy="365760"/>
          </a:xfrm>
          <a:prstGeom prst="rect">
            <a:avLst/>
          </a:prstGeom>
        </p:spPr>
      </p:pic>
      <p:pic>
        <p:nvPicPr>
          <p:cNvPr id="36" name="Graphic 35" descr="Harvey Balls 100% with solid fill">
            <a:extLst>
              <a:ext uri="{FF2B5EF4-FFF2-40B4-BE49-F238E27FC236}">
                <a16:creationId xmlns:a16="http://schemas.microsoft.com/office/drawing/2014/main" id="{44E8EA0A-DE92-1233-1BA1-022EACEB19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4907" y="3888223"/>
            <a:ext cx="365760" cy="365760"/>
          </a:xfrm>
          <a:prstGeom prst="rect">
            <a:avLst/>
          </a:prstGeom>
        </p:spPr>
      </p:pic>
      <p:pic>
        <p:nvPicPr>
          <p:cNvPr id="37" name="Graphic 36" descr="Harvey Balls 0% with solid fill">
            <a:extLst>
              <a:ext uri="{FF2B5EF4-FFF2-40B4-BE49-F238E27FC236}">
                <a16:creationId xmlns:a16="http://schemas.microsoft.com/office/drawing/2014/main" id="{7D86E233-215A-172B-DF32-1205C7D04A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0053" y="3865187"/>
            <a:ext cx="365760" cy="365760"/>
          </a:xfrm>
          <a:prstGeom prst="rect">
            <a:avLst/>
          </a:prstGeom>
        </p:spPr>
      </p:pic>
      <p:pic>
        <p:nvPicPr>
          <p:cNvPr id="38" name="Graphic 37" descr="Harvey Balls 0% with solid fill">
            <a:extLst>
              <a:ext uri="{FF2B5EF4-FFF2-40B4-BE49-F238E27FC236}">
                <a16:creationId xmlns:a16="http://schemas.microsoft.com/office/drawing/2014/main" id="{66C817AD-834C-BFA2-07A1-C041CE6615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727" y="3835937"/>
            <a:ext cx="365760" cy="365760"/>
          </a:xfrm>
          <a:prstGeom prst="rect">
            <a:avLst/>
          </a:prstGeom>
        </p:spPr>
      </p:pic>
      <p:pic>
        <p:nvPicPr>
          <p:cNvPr id="40" name="Graphic 39" descr="Harvey Balls 100% with solid fill">
            <a:extLst>
              <a:ext uri="{FF2B5EF4-FFF2-40B4-BE49-F238E27FC236}">
                <a16:creationId xmlns:a16="http://schemas.microsoft.com/office/drawing/2014/main" id="{0CDB1213-056F-5CD2-2A52-E98BDBE0E5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6355" y="4441776"/>
            <a:ext cx="365760" cy="365760"/>
          </a:xfrm>
          <a:prstGeom prst="rect">
            <a:avLst/>
          </a:prstGeom>
        </p:spPr>
      </p:pic>
      <p:pic>
        <p:nvPicPr>
          <p:cNvPr id="41" name="Graphic 40" descr="Harvey Balls 50% with solid fill">
            <a:extLst>
              <a:ext uri="{FF2B5EF4-FFF2-40B4-BE49-F238E27FC236}">
                <a16:creationId xmlns:a16="http://schemas.microsoft.com/office/drawing/2014/main" id="{C0C003C1-C94C-6B3B-CFBA-75DDDE7DF9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14907" y="4454337"/>
            <a:ext cx="365760" cy="365760"/>
          </a:xfrm>
          <a:prstGeom prst="rect">
            <a:avLst/>
          </a:prstGeom>
        </p:spPr>
      </p:pic>
      <p:pic>
        <p:nvPicPr>
          <p:cNvPr id="42" name="Graphic 41" descr="Harvey Balls 0% with solid fill">
            <a:extLst>
              <a:ext uri="{FF2B5EF4-FFF2-40B4-BE49-F238E27FC236}">
                <a16:creationId xmlns:a16="http://schemas.microsoft.com/office/drawing/2014/main" id="{23A7B221-EB41-4A80-C401-F830703906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8627" y="4460687"/>
            <a:ext cx="365760" cy="365760"/>
          </a:xfrm>
          <a:prstGeom prst="rect">
            <a:avLst/>
          </a:prstGeom>
        </p:spPr>
      </p:pic>
      <p:pic>
        <p:nvPicPr>
          <p:cNvPr id="43" name="Graphic 42" descr="Harvey Balls 0% with solid fill">
            <a:extLst>
              <a:ext uri="{FF2B5EF4-FFF2-40B4-BE49-F238E27FC236}">
                <a16:creationId xmlns:a16="http://schemas.microsoft.com/office/drawing/2014/main" id="{1725EC05-5B68-A20C-0470-773563AED6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727" y="4441776"/>
            <a:ext cx="365760" cy="365760"/>
          </a:xfrm>
          <a:prstGeom prst="rect">
            <a:avLst/>
          </a:prstGeom>
        </p:spPr>
      </p:pic>
      <p:pic>
        <p:nvPicPr>
          <p:cNvPr id="49" name="Graphic 48" descr="Harvey Balls 0% with solid fill">
            <a:extLst>
              <a:ext uri="{FF2B5EF4-FFF2-40B4-BE49-F238E27FC236}">
                <a16:creationId xmlns:a16="http://schemas.microsoft.com/office/drawing/2014/main" id="{AF904842-1BE7-0B78-DABB-F5FC00BF3F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94677" y="4479816"/>
            <a:ext cx="365760" cy="365760"/>
          </a:xfrm>
          <a:prstGeom prst="rect">
            <a:avLst/>
          </a:prstGeom>
        </p:spPr>
      </p:pic>
      <p:pic>
        <p:nvPicPr>
          <p:cNvPr id="50" name="Graphic 49" descr="Harvey Balls 0% with solid fill">
            <a:extLst>
              <a:ext uri="{FF2B5EF4-FFF2-40B4-BE49-F238E27FC236}">
                <a16:creationId xmlns:a16="http://schemas.microsoft.com/office/drawing/2014/main" id="{177E13AD-B509-3F46-949A-A1224D7565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98895" y="3796244"/>
            <a:ext cx="365760" cy="365760"/>
          </a:xfrm>
          <a:prstGeom prst="rect">
            <a:avLst/>
          </a:prstGeom>
        </p:spPr>
      </p:pic>
      <p:pic>
        <p:nvPicPr>
          <p:cNvPr id="51" name="Graphic 50" descr="Harvey Balls 0% with solid fill">
            <a:extLst>
              <a:ext uri="{FF2B5EF4-FFF2-40B4-BE49-F238E27FC236}">
                <a16:creationId xmlns:a16="http://schemas.microsoft.com/office/drawing/2014/main" id="{DE438674-7D1B-168D-1C27-7EF8DE76C0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87905" y="3173457"/>
            <a:ext cx="365760" cy="365760"/>
          </a:xfrm>
          <a:prstGeom prst="rect">
            <a:avLst/>
          </a:prstGeom>
        </p:spPr>
      </p:pic>
      <p:pic>
        <p:nvPicPr>
          <p:cNvPr id="52" name="Graphic 51" descr="Close with solid fill">
            <a:extLst>
              <a:ext uri="{FF2B5EF4-FFF2-40B4-BE49-F238E27FC236}">
                <a16:creationId xmlns:a16="http://schemas.microsoft.com/office/drawing/2014/main" id="{18870ABA-8F14-0637-7E75-CA8B603D218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32547" y="2504349"/>
            <a:ext cx="333375" cy="333375"/>
          </a:xfrm>
          <a:prstGeom prst="rect">
            <a:avLst/>
          </a:prstGeom>
        </p:spPr>
      </p:pic>
      <p:pic>
        <p:nvPicPr>
          <p:cNvPr id="53" name="Graphic 52" descr="Harvey Balls 100% with solid fill">
            <a:extLst>
              <a:ext uri="{FF2B5EF4-FFF2-40B4-BE49-F238E27FC236}">
                <a16:creationId xmlns:a16="http://schemas.microsoft.com/office/drawing/2014/main" id="{44B9C972-A84C-1A3B-5460-2A515E868D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5680" y="5116972"/>
            <a:ext cx="365760" cy="365760"/>
          </a:xfrm>
          <a:prstGeom prst="rect">
            <a:avLst/>
          </a:prstGeom>
        </p:spPr>
      </p:pic>
      <p:pic>
        <p:nvPicPr>
          <p:cNvPr id="54" name="Graphic 53" descr="Harvey Balls 100% with solid fill">
            <a:extLst>
              <a:ext uri="{FF2B5EF4-FFF2-40B4-BE49-F238E27FC236}">
                <a16:creationId xmlns:a16="http://schemas.microsoft.com/office/drawing/2014/main" id="{789B20C4-7657-4333-75F5-73BD89038B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4907" y="5116972"/>
            <a:ext cx="365760" cy="365760"/>
          </a:xfrm>
          <a:prstGeom prst="rect">
            <a:avLst/>
          </a:prstGeom>
        </p:spPr>
      </p:pic>
      <p:pic>
        <p:nvPicPr>
          <p:cNvPr id="55" name="Graphic 54" descr="Harvey Balls 0% with solid fill">
            <a:extLst>
              <a:ext uri="{FF2B5EF4-FFF2-40B4-BE49-F238E27FC236}">
                <a16:creationId xmlns:a16="http://schemas.microsoft.com/office/drawing/2014/main" id="{02D9BCED-D89E-625A-3175-6A26C5F339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14134" y="5116972"/>
            <a:ext cx="365760" cy="365760"/>
          </a:xfrm>
          <a:prstGeom prst="rect">
            <a:avLst/>
          </a:prstGeom>
        </p:spPr>
      </p:pic>
      <p:pic>
        <p:nvPicPr>
          <p:cNvPr id="56" name="Graphic 55" descr="Harvey Balls 0% with solid fill">
            <a:extLst>
              <a:ext uri="{FF2B5EF4-FFF2-40B4-BE49-F238E27FC236}">
                <a16:creationId xmlns:a16="http://schemas.microsoft.com/office/drawing/2014/main" id="{73F83D15-0BCE-E893-177B-2C2F838DF6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727" y="5074323"/>
            <a:ext cx="365760" cy="365760"/>
          </a:xfrm>
          <a:prstGeom prst="rect">
            <a:avLst/>
          </a:prstGeom>
        </p:spPr>
      </p:pic>
      <p:pic>
        <p:nvPicPr>
          <p:cNvPr id="57" name="Graphic 56" descr="Harvey Balls 0% with solid fill">
            <a:extLst>
              <a:ext uri="{FF2B5EF4-FFF2-40B4-BE49-F238E27FC236}">
                <a16:creationId xmlns:a16="http://schemas.microsoft.com/office/drawing/2014/main" id="{A66CB36B-B626-4CF9-B211-224F9350F7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94677" y="5112363"/>
            <a:ext cx="365760" cy="365760"/>
          </a:xfrm>
          <a:prstGeom prst="rect">
            <a:avLst/>
          </a:prstGeom>
        </p:spPr>
      </p:pic>
    </p:spTree>
    <p:extLst>
      <p:ext uri="{BB962C8B-B14F-4D97-AF65-F5344CB8AC3E}">
        <p14:creationId xmlns:p14="http://schemas.microsoft.com/office/powerpoint/2010/main" val="2261203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24</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70939" y="106207"/>
            <a:ext cx="9010836" cy="523220"/>
          </a:xfrm>
          <a:prstGeom prst="rect">
            <a:avLst/>
          </a:prstGeom>
          <a:noFill/>
        </p:spPr>
        <p:txBody>
          <a:bodyPr wrap="square" rtlCol="0">
            <a:spAutoFit/>
          </a:bodyPr>
          <a:lstStyle/>
          <a:p>
            <a:r>
              <a:rPr lang="en-US" sz="2800" dirty="0"/>
              <a:t>Evaluation Table: Cost</a:t>
            </a:r>
            <a:endParaRPr lang="en-CA" sz="2800" dirty="0"/>
          </a:p>
        </p:txBody>
      </p:sp>
      <p:sp>
        <p:nvSpPr>
          <p:cNvPr id="12" name="TextBox 11">
            <a:extLst>
              <a:ext uri="{FF2B5EF4-FFF2-40B4-BE49-F238E27FC236}">
                <a16:creationId xmlns:a16="http://schemas.microsoft.com/office/drawing/2014/main" id="{D4EAE012-24F7-91CB-4346-9B909DF8C8AC}"/>
              </a:ext>
            </a:extLst>
          </p:cNvPr>
          <p:cNvSpPr txBox="1"/>
          <p:nvPr/>
        </p:nvSpPr>
        <p:spPr>
          <a:xfrm>
            <a:off x="0" y="1501518"/>
            <a:ext cx="11663214" cy="2708434"/>
          </a:xfrm>
          <a:prstGeom prst="rect">
            <a:avLst/>
          </a:prstGeom>
          <a:noFill/>
        </p:spPr>
        <p:txBody>
          <a:bodyPr wrap="square" rtlCol="0">
            <a:spAutoFit/>
          </a:bodyPr>
          <a:lstStyle/>
          <a:p>
            <a:r>
              <a:rPr lang="en-US" sz="2000" dirty="0"/>
              <a:t>	</a:t>
            </a:r>
          </a:p>
          <a:p>
            <a:endParaRPr lang="en-US" sz="2000" dirty="0"/>
          </a:p>
          <a:p>
            <a:endParaRPr lang="en-US" sz="2000" dirty="0"/>
          </a:p>
          <a:p>
            <a:endParaRPr lang="en-US" sz="2000" dirty="0"/>
          </a:p>
          <a:p>
            <a:endParaRPr lang="en-US" sz="2400" dirty="0"/>
          </a:p>
          <a:p>
            <a:endParaRPr lang="en-US" sz="2400" dirty="0"/>
          </a:p>
          <a:p>
            <a:endParaRPr lang="en-US" sz="2400" dirty="0"/>
          </a:p>
          <a:p>
            <a:pPr marL="285750" indent="-285750">
              <a:buFont typeface="Arial" panose="020B0604020202020204" pitchFamily="34" charset="0"/>
              <a:buChar char="•"/>
            </a:pPr>
            <a:endParaRPr lang="en-CA" dirty="0"/>
          </a:p>
        </p:txBody>
      </p:sp>
      <p:pic>
        <p:nvPicPr>
          <p:cNvPr id="15" name="Picture 14">
            <a:extLst>
              <a:ext uri="{FF2B5EF4-FFF2-40B4-BE49-F238E27FC236}">
                <a16:creationId xmlns:a16="http://schemas.microsoft.com/office/drawing/2014/main" id="{D1D6385C-36A8-F661-1861-D373595858EE}"/>
              </a:ext>
            </a:extLst>
          </p:cNvPr>
          <p:cNvPicPr>
            <a:picLocks noChangeAspect="1"/>
          </p:cNvPicPr>
          <p:nvPr/>
        </p:nvPicPr>
        <p:blipFill>
          <a:blip r:embed="rId4"/>
          <a:stretch>
            <a:fillRect/>
          </a:stretch>
        </p:blipFill>
        <p:spPr>
          <a:xfrm>
            <a:off x="7761226" y="119828"/>
            <a:ext cx="3423804" cy="805601"/>
          </a:xfrm>
          <a:prstGeom prst="rect">
            <a:avLst/>
          </a:prstGeom>
        </p:spPr>
      </p:pic>
      <p:graphicFrame>
        <p:nvGraphicFramePr>
          <p:cNvPr id="5" name="Table 7">
            <a:extLst>
              <a:ext uri="{FF2B5EF4-FFF2-40B4-BE49-F238E27FC236}">
                <a16:creationId xmlns:a16="http://schemas.microsoft.com/office/drawing/2014/main" id="{C5679709-1DA7-6216-D0BA-D5A15E344625}"/>
              </a:ext>
            </a:extLst>
          </p:cNvPr>
          <p:cNvGraphicFramePr>
            <a:graphicFrameLocks noGrp="1"/>
          </p:cNvGraphicFramePr>
          <p:nvPr>
            <p:extLst>
              <p:ext uri="{D42A27DB-BD31-4B8C-83A1-F6EECF244321}">
                <p14:modId xmlns:p14="http://schemas.microsoft.com/office/powerpoint/2010/main" val="3142920969"/>
              </p:ext>
            </p:extLst>
          </p:nvPr>
        </p:nvGraphicFramePr>
        <p:xfrm>
          <a:off x="170939" y="1011908"/>
          <a:ext cx="11805036" cy="2648328"/>
        </p:xfrm>
        <a:graphic>
          <a:graphicData uri="http://schemas.openxmlformats.org/drawingml/2006/table">
            <a:tbl>
              <a:tblPr firstRow="1" bandRow="1">
                <a:tableStyleId>{5C22544A-7EE6-4342-B048-85BDC9FD1C3A}</a:tableStyleId>
              </a:tblPr>
              <a:tblGrid>
                <a:gridCol w="1934086">
                  <a:extLst>
                    <a:ext uri="{9D8B030D-6E8A-4147-A177-3AD203B41FA5}">
                      <a16:colId xmlns:a16="http://schemas.microsoft.com/office/drawing/2014/main" val="503715294"/>
                    </a:ext>
                  </a:extLst>
                </a:gridCol>
                <a:gridCol w="2000926">
                  <a:extLst>
                    <a:ext uri="{9D8B030D-6E8A-4147-A177-3AD203B41FA5}">
                      <a16:colId xmlns:a16="http://schemas.microsoft.com/office/drawing/2014/main" val="219000559"/>
                    </a:ext>
                  </a:extLst>
                </a:gridCol>
                <a:gridCol w="1967506">
                  <a:extLst>
                    <a:ext uri="{9D8B030D-6E8A-4147-A177-3AD203B41FA5}">
                      <a16:colId xmlns:a16="http://schemas.microsoft.com/office/drawing/2014/main" val="472797684"/>
                    </a:ext>
                  </a:extLst>
                </a:gridCol>
                <a:gridCol w="1967506">
                  <a:extLst>
                    <a:ext uri="{9D8B030D-6E8A-4147-A177-3AD203B41FA5}">
                      <a16:colId xmlns:a16="http://schemas.microsoft.com/office/drawing/2014/main" val="1424391131"/>
                    </a:ext>
                  </a:extLst>
                </a:gridCol>
                <a:gridCol w="1967506">
                  <a:extLst>
                    <a:ext uri="{9D8B030D-6E8A-4147-A177-3AD203B41FA5}">
                      <a16:colId xmlns:a16="http://schemas.microsoft.com/office/drawing/2014/main" val="3270232411"/>
                    </a:ext>
                  </a:extLst>
                </a:gridCol>
                <a:gridCol w="1967506">
                  <a:extLst>
                    <a:ext uri="{9D8B030D-6E8A-4147-A177-3AD203B41FA5}">
                      <a16:colId xmlns:a16="http://schemas.microsoft.com/office/drawing/2014/main" val="566080482"/>
                    </a:ext>
                  </a:extLst>
                </a:gridCol>
              </a:tblGrid>
              <a:tr h="662082">
                <a:tc>
                  <a:txBody>
                    <a:bodyPr/>
                    <a:lstStyle/>
                    <a:p>
                      <a:endParaRPr lang="en-CA" sz="14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r>
                        <a:rPr lang="en-CA" sz="1400" dirty="0">
                          <a:solidFill>
                            <a:schemeClr val="tx1"/>
                          </a:solidFill>
                        </a:rPr>
                        <a:t>1. Do Nothing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 7m Road</a:t>
                      </a:r>
                    </a:p>
                    <a:p>
                      <a:endParaRPr lang="en-CA" sz="14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3. 8.5m Road with Curb and Gutter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4. 8.5m Road without Curb and Gutter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5. 10m Road</a:t>
                      </a:r>
                    </a:p>
                    <a:p>
                      <a:endParaRPr lang="en-CA" sz="14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200733902"/>
                  </a:ext>
                </a:extLst>
              </a:tr>
              <a:tr h="662082">
                <a:tc>
                  <a:txBody>
                    <a:bodyPr/>
                    <a:lstStyle/>
                    <a:p>
                      <a:r>
                        <a:rPr lang="en-CA" sz="1400" b="1" dirty="0"/>
                        <a:t>Capital Costs</a:t>
                      </a:r>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5487513"/>
                  </a:ext>
                </a:extLst>
              </a:tr>
              <a:tr h="662082">
                <a:tc>
                  <a:txBody>
                    <a:bodyPr/>
                    <a:lstStyle/>
                    <a:p>
                      <a:r>
                        <a:rPr lang="en-CA" sz="1400" b="1" dirty="0"/>
                        <a:t>Maintenance Costs</a:t>
                      </a:r>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CA" sz="1400" dirty="0"/>
                    </a:p>
                  </a:txBody>
                  <a:tcPr marR="360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24936667"/>
                  </a:ext>
                </a:extLst>
              </a:tr>
              <a:tr h="662082">
                <a:tc>
                  <a:txBody>
                    <a:bodyPr/>
                    <a:lstStyle/>
                    <a:p>
                      <a:r>
                        <a:rPr lang="en-CA" sz="1400" b="1" dirty="0"/>
                        <a:t>SUMMARY</a:t>
                      </a:r>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1400" dirty="0"/>
                    </a:p>
                  </a:txBody>
                  <a:tcPr marR="360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4146130"/>
                  </a:ext>
                </a:extLst>
              </a:tr>
            </a:tbl>
          </a:graphicData>
        </a:graphic>
      </p:graphicFrame>
      <p:pic>
        <p:nvPicPr>
          <p:cNvPr id="10" name="Graphic 9" descr="Harvey Balls 0% with solid fill">
            <a:extLst>
              <a:ext uri="{FF2B5EF4-FFF2-40B4-BE49-F238E27FC236}">
                <a16:creationId xmlns:a16="http://schemas.microsoft.com/office/drawing/2014/main" id="{E6CD2C18-7B2C-5116-0484-CE0CEF3765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5991" y="1836470"/>
            <a:ext cx="365760" cy="365760"/>
          </a:xfrm>
          <a:prstGeom prst="rect">
            <a:avLst/>
          </a:prstGeom>
        </p:spPr>
      </p:pic>
      <p:pic>
        <p:nvPicPr>
          <p:cNvPr id="17" name="Graphic 16" descr="Harvey Balls 100% with solid fill">
            <a:extLst>
              <a:ext uri="{FF2B5EF4-FFF2-40B4-BE49-F238E27FC236}">
                <a16:creationId xmlns:a16="http://schemas.microsoft.com/office/drawing/2014/main" id="{22CEB719-AC06-787A-7A72-B871A1FE24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9531" y="2489975"/>
            <a:ext cx="365760" cy="365760"/>
          </a:xfrm>
          <a:prstGeom prst="rect">
            <a:avLst/>
          </a:prstGeom>
        </p:spPr>
      </p:pic>
      <p:pic>
        <p:nvPicPr>
          <p:cNvPr id="19" name="Graphic 18" descr="Harvey Balls 50% with solid fill">
            <a:extLst>
              <a:ext uri="{FF2B5EF4-FFF2-40B4-BE49-F238E27FC236}">
                <a16:creationId xmlns:a16="http://schemas.microsoft.com/office/drawing/2014/main" id="{B3578128-1AF7-E975-46FA-F53416C56D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39531" y="1806180"/>
            <a:ext cx="365760" cy="365760"/>
          </a:xfrm>
          <a:prstGeom prst="rect">
            <a:avLst/>
          </a:prstGeom>
        </p:spPr>
      </p:pic>
      <p:pic>
        <p:nvPicPr>
          <p:cNvPr id="18" name="Graphic 17" descr="Harvey Balls 100% with solid fill">
            <a:extLst>
              <a:ext uri="{FF2B5EF4-FFF2-40B4-BE49-F238E27FC236}">
                <a16:creationId xmlns:a16="http://schemas.microsoft.com/office/drawing/2014/main" id="{D8FFDE2C-A106-076C-52D9-F75D54F2F8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24757" y="1806180"/>
            <a:ext cx="365760" cy="365760"/>
          </a:xfrm>
          <a:prstGeom prst="rect">
            <a:avLst/>
          </a:prstGeom>
        </p:spPr>
      </p:pic>
      <p:pic>
        <p:nvPicPr>
          <p:cNvPr id="21" name="Graphic 20" descr="Harvey Balls 0% with solid fill">
            <a:extLst>
              <a:ext uri="{FF2B5EF4-FFF2-40B4-BE49-F238E27FC236}">
                <a16:creationId xmlns:a16="http://schemas.microsoft.com/office/drawing/2014/main" id="{E140DB50-BCB0-D387-D428-00789BD26B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6015" y="1827234"/>
            <a:ext cx="365760" cy="365760"/>
          </a:xfrm>
          <a:prstGeom prst="rect">
            <a:avLst/>
          </a:prstGeom>
        </p:spPr>
      </p:pic>
      <p:pic>
        <p:nvPicPr>
          <p:cNvPr id="23" name="Graphic 22" descr="Harvey Balls 0% with solid fill">
            <a:extLst>
              <a:ext uri="{FF2B5EF4-FFF2-40B4-BE49-F238E27FC236}">
                <a16:creationId xmlns:a16="http://schemas.microsoft.com/office/drawing/2014/main" id="{20F09D11-E7E9-8667-E021-6C3E278AE7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03159" y="1807575"/>
            <a:ext cx="365760" cy="365760"/>
          </a:xfrm>
          <a:prstGeom prst="rect">
            <a:avLst/>
          </a:prstGeom>
        </p:spPr>
      </p:pic>
      <p:pic>
        <p:nvPicPr>
          <p:cNvPr id="24" name="Graphic 23" descr="Harvey Balls 0% with solid fill">
            <a:extLst>
              <a:ext uri="{FF2B5EF4-FFF2-40B4-BE49-F238E27FC236}">
                <a16:creationId xmlns:a16="http://schemas.microsoft.com/office/drawing/2014/main" id="{4FCCA695-8C94-2DC1-F5BF-C9C63DD4BA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4757" y="2489975"/>
            <a:ext cx="365760" cy="365760"/>
          </a:xfrm>
          <a:prstGeom prst="rect">
            <a:avLst/>
          </a:prstGeom>
        </p:spPr>
      </p:pic>
      <p:pic>
        <p:nvPicPr>
          <p:cNvPr id="25" name="Graphic 24" descr="Harvey Balls 100% with solid fill">
            <a:extLst>
              <a:ext uri="{FF2B5EF4-FFF2-40B4-BE49-F238E27FC236}">
                <a16:creationId xmlns:a16="http://schemas.microsoft.com/office/drawing/2014/main" id="{6FABB5FD-A918-46FF-5682-D96C97FBD6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5991" y="2489975"/>
            <a:ext cx="365760" cy="365760"/>
          </a:xfrm>
          <a:prstGeom prst="rect">
            <a:avLst/>
          </a:prstGeom>
        </p:spPr>
      </p:pic>
      <p:pic>
        <p:nvPicPr>
          <p:cNvPr id="27" name="Graphic 26" descr="Harvey Balls 0% with solid fill">
            <a:extLst>
              <a:ext uri="{FF2B5EF4-FFF2-40B4-BE49-F238E27FC236}">
                <a16:creationId xmlns:a16="http://schemas.microsoft.com/office/drawing/2014/main" id="{7673AFB7-3AB0-A316-44CD-6B2B1F58EA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6015" y="2498194"/>
            <a:ext cx="365760" cy="365760"/>
          </a:xfrm>
          <a:prstGeom prst="rect">
            <a:avLst/>
          </a:prstGeom>
        </p:spPr>
      </p:pic>
      <p:pic>
        <p:nvPicPr>
          <p:cNvPr id="28" name="Graphic 27" descr="Harvey Balls 50% with solid fill">
            <a:extLst>
              <a:ext uri="{FF2B5EF4-FFF2-40B4-BE49-F238E27FC236}">
                <a16:creationId xmlns:a16="http://schemas.microsoft.com/office/drawing/2014/main" id="{8E36794B-095C-D4C0-8487-FF863FC5DD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03159" y="2498194"/>
            <a:ext cx="365760" cy="365760"/>
          </a:xfrm>
          <a:prstGeom prst="rect">
            <a:avLst/>
          </a:prstGeom>
        </p:spPr>
      </p:pic>
      <p:pic>
        <p:nvPicPr>
          <p:cNvPr id="29" name="Graphic 28" descr="Harvey Balls 50% with solid fill">
            <a:extLst>
              <a:ext uri="{FF2B5EF4-FFF2-40B4-BE49-F238E27FC236}">
                <a16:creationId xmlns:a16="http://schemas.microsoft.com/office/drawing/2014/main" id="{F7F327E2-F37C-F098-9149-F7E462C5D8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07138" y="3169145"/>
            <a:ext cx="365760" cy="365760"/>
          </a:xfrm>
          <a:prstGeom prst="rect">
            <a:avLst/>
          </a:prstGeom>
        </p:spPr>
      </p:pic>
      <p:pic>
        <p:nvPicPr>
          <p:cNvPr id="30" name="Graphic 29" descr="Harvey Balls 100% with solid fill">
            <a:extLst>
              <a:ext uri="{FF2B5EF4-FFF2-40B4-BE49-F238E27FC236}">
                <a16:creationId xmlns:a16="http://schemas.microsoft.com/office/drawing/2014/main" id="{6E2CE7EA-EBA8-999E-B776-9B745916CB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9531" y="3169145"/>
            <a:ext cx="365760" cy="365760"/>
          </a:xfrm>
          <a:prstGeom prst="rect">
            <a:avLst/>
          </a:prstGeom>
        </p:spPr>
      </p:pic>
      <p:pic>
        <p:nvPicPr>
          <p:cNvPr id="31" name="Graphic 30" descr="Harvey Balls 50% with solid fill">
            <a:extLst>
              <a:ext uri="{FF2B5EF4-FFF2-40B4-BE49-F238E27FC236}">
                <a16:creationId xmlns:a16="http://schemas.microsoft.com/office/drawing/2014/main" id="{2F5FFD57-884C-434E-7876-D94E2070AE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46845" y="3169145"/>
            <a:ext cx="365760" cy="365760"/>
          </a:xfrm>
          <a:prstGeom prst="rect">
            <a:avLst/>
          </a:prstGeom>
        </p:spPr>
      </p:pic>
      <p:pic>
        <p:nvPicPr>
          <p:cNvPr id="32" name="Graphic 31" descr="Harvey Balls 0% with solid fill">
            <a:extLst>
              <a:ext uri="{FF2B5EF4-FFF2-40B4-BE49-F238E27FC236}">
                <a16:creationId xmlns:a16="http://schemas.microsoft.com/office/drawing/2014/main" id="{DAE859AA-C181-2604-2DB7-B2F7616E54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6015" y="3170482"/>
            <a:ext cx="365760" cy="365760"/>
          </a:xfrm>
          <a:prstGeom prst="rect">
            <a:avLst/>
          </a:prstGeom>
        </p:spPr>
      </p:pic>
      <p:pic>
        <p:nvPicPr>
          <p:cNvPr id="33" name="Graphic 32" descr="Harvey Balls 0% with solid fill">
            <a:extLst>
              <a:ext uri="{FF2B5EF4-FFF2-40B4-BE49-F238E27FC236}">
                <a16:creationId xmlns:a16="http://schemas.microsoft.com/office/drawing/2014/main" id="{FF442569-02ED-F98A-190D-7844B2FCD9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03159" y="3153586"/>
            <a:ext cx="365760" cy="365760"/>
          </a:xfrm>
          <a:prstGeom prst="rect">
            <a:avLst/>
          </a:prstGeom>
        </p:spPr>
      </p:pic>
    </p:spTree>
    <p:extLst>
      <p:ext uri="{BB962C8B-B14F-4D97-AF65-F5344CB8AC3E}">
        <p14:creationId xmlns:p14="http://schemas.microsoft.com/office/powerpoint/2010/main" val="3206440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25</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4761153" y="1698633"/>
            <a:ext cx="7059372" cy="1200329"/>
          </a:xfrm>
          <a:prstGeom prst="rect">
            <a:avLst/>
          </a:prstGeom>
          <a:noFill/>
        </p:spPr>
        <p:txBody>
          <a:bodyPr wrap="square" rtlCol="0">
            <a:spAutoFit/>
          </a:bodyPr>
          <a:lstStyle/>
          <a:p>
            <a:r>
              <a:rPr lang="en-US" sz="3600" dirty="0"/>
              <a:t>Next Steps</a:t>
            </a:r>
          </a:p>
          <a:p>
            <a:endParaRPr lang="en-CA" sz="3600" dirty="0"/>
          </a:p>
        </p:txBody>
      </p:sp>
      <p:pic>
        <p:nvPicPr>
          <p:cNvPr id="5" name="Picture 4">
            <a:extLst>
              <a:ext uri="{FF2B5EF4-FFF2-40B4-BE49-F238E27FC236}">
                <a16:creationId xmlns:a16="http://schemas.microsoft.com/office/drawing/2014/main" id="{0C344F38-6EA7-F9CA-1A0B-47259E96BA1D}"/>
              </a:ext>
            </a:extLst>
          </p:cNvPr>
          <p:cNvPicPr>
            <a:picLocks noChangeAspect="1"/>
          </p:cNvPicPr>
          <p:nvPr/>
        </p:nvPicPr>
        <p:blipFill rotWithShape="1">
          <a:blip r:embed="rId4"/>
          <a:srcRect t="30797" b="27851"/>
          <a:stretch/>
        </p:blipFill>
        <p:spPr>
          <a:xfrm>
            <a:off x="0" y="-30687"/>
            <a:ext cx="12192000" cy="1087121"/>
          </a:xfrm>
          <a:prstGeom prst="rect">
            <a:avLst/>
          </a:prstGeom>
        </p:spPr>
      </p:pic>
      <p:pic>
        <p:nvPicPr>
          <p:cNvPr id="7" name="Picture 6">
            <a:extLst>
              <a:ext uri="{FF2B5EF4-FFF2-40B4-BE49-F238E27FC236}">
                <a16:creationId xmlns:a16="http://schemas.microsoft.com/office/drawing/2014/main" id="{97B7737A-F34A-1CA8-F238-7EFED244DE43}"/>
              </a:ext>
            </a:extLst>
          </p:cNvPr>
          <p:cNvPicPr>
            <a:picLocks noChangeAspect="1"/>
          </p:cNvPicPr>
          <p:nvPr/>
        </p:nvPicPr>
        <p:blipFill>
          <a:blip r:embed="rId5"/>
          <a:stretch>
            <a:fillRect/>
          </a:stretch>
        </p:blipFill>
        <p:spPr>
          <a:xfrm>
            <a:off x="170939" y="1962150"/>
            <a:ext cx="4400550" cy="2933700"/>
          </a:xfrm>
          <a:prstGeom prst="rect">
            <a:avLst/>
          </a:prstGeom>
        </p:spPr>
      </p:pic>
      <p:sp>
        <p:nvSpPr>
          <p:cNvPr id="2" name="TextBox 1">
            <a:extLst>
              <a:ext uri="{FF2B5EF4-FFF2-40B4-BE49-F238E27FC236}">
                <a16:creationId xmlns:a16="http://schemas.microsoft.com/office/drawing/2014/main" id="{F6753A5E-C7BD-9BA8-0459-8A1C9EED7400}"/>
              </a:ext>
            </a:extLst>
          </p:cNvPr>
          <p:cNvSpPr txBox="1"/>
          <p:nvPr/>
        </p:nvSpPr>
        <p:spPr>
          <a:xfrm>
            <a:off x="4808691" y="2416029"/>
            <a:ext cx="6543413" cy="3139321"/>
          </a:xfrm>
          <a:prstGeom prst="rect">
            <a:avLst/>
          </a:prstGeom>
          <a:noFill/>
        </p:spPr>
        <p:txBody>
          <a:bodyPr wrap="square" rtlCol="0">
            <a:spAutoFit/>
          </a:bodyPr>
          <a:lstStyle/>
          <a:p>
            <a:pPr marL="285750" indent="-285750">
              <a:buFont typeface="Arial" panose="020B0604020202020204" pitchFamily="34" charset="0"/>
              <a:buChar char="•"/>
            </a:pPr>
            <a:r>
              <a:rPr lang="en-US" dirty="0"/>
              <a:t>Compile comments and suggestions from stakeholder input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Choose Preferred alternative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Advance design of preferred alternative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PIC 2 to present preferred alternative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Finalize Design report and post for review period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Proceed to detailed design and construction</a:t>
            </a:r>
          </a:p>
        </p:txBody>
      </p:sp>
    </p:spTree>
    <p:extLst>
      <p:ext uri="{BB962C8B-B14F-4D97-AF65-F5344CB8AC3E}">
        <p14:creationId xmlns:p14="http://schemas.microsoft.com/office/powerpoint/2010/main" val="3382684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26</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3507319" y="1311398"/>
            <a:ext cx="5173422" cy="646331"/>
          </a:xfrm>
          <a:prstGeom prst="rect">
            <a:avLst/>
          </a:prstGeom>
          <a:noFill/>
        </p:spPr>
        <p:txBody>
          <a:bodyPr wrap="square" rtlCol="0">
            <a:spAutoFit/>
          </a:bodyPr>
          <a:lstStyle/>
          <a:p>
            <a:r>
              <a:rPr lang="en-US" sz="3600" dirty="0"/>
              <a:t>How You Can Get Involved</a:t>
            </a:r>
          </a:p>
        </p:txBody>
      </p:sp>
      <p:pic>
        <p:nvPicPr>
          <p:cNvPr id="3" name="Picture 2">
            <a:extLst>
              <a:ext uri="{FF2B5EF4-FFF2-40B4-BE49-F238E27FC236}">
                <a16:creationId xmlns:a16="http://schemas.microsoft.com/office/drawing/2014/main" id="{3E9F50C1-A1D1-341E-0096-E112A0E86C52}"/>
              </a:ext>
            </a:extLst>
          </p:cNvPr>
          <p:cNvPicPr>
            <a:picLocks noChangeAspect="1"/>
          </p:cNvPicPr>
          <p:nvPr/>
        </p:nvPicPr>
        <p:blipFill rotWithShape="1">
          <a:blip r:embed="rId4"/>
          <a:srcRect t="44530" b="16561"/>
          <a:stretch/>
        </p:blipFill>
        <p:spPr>
          <a:xfrm>
            <a:off x="0" y="0"/>
            <a:ext cx="12192000" cy="1087121"/>
          </a:xfrm>
          <a:prstGeom prst="rect">
            <a:avLst/>
          </a:prstGeom>
        </p:spPr>
      </p:pic>
      <p:pic>
        <p:nvPicPr>
          <p:cNvPr id="8" name="Graphic 7" descr="Daily calendar with solid fill">
            <a:extLst>
              <a:ext uri="{FF2B5EF4-FFF2-40B4-BE49-F238E27FC236}">
                <a16:creationId xmlns:a16="http://schemas.microsoft.com/office/drawing/2014/main" id="{5002B235-BE08-74CD-5DA6-BC57D1104B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8777" y="4848468"/>
            <a:ext cx="548640" cy="548640"/>
          </a:xfrm>
          <a:prstGeom prst="rect">
            <a:avLst/>
          </a:prstGeom>
        </p:spPr>
      </p:pic>
      <p:pic>
        <p:nvPicPr>
          <p:cNvPr id="10" name="Graphic 9" descr="Wireless with solid fill">
            <a:extLst>
              <a:ext uri="{FF2B5EF4-FFF2-40B4-BE49-F238E27FC236}">
                <a16:creationId xmlns:a16="http://schemas.microsoft.com/office/drawing/2014/main" id="{570981CD-9AE5-4E5F-9115-EF665AED38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3746" y="4108205"/>
            <a:ext cx="548640" cy="548640"/>
          </a:xfrm>
          <a:prstGeom prst="rect">
            <a:avLst/>
          </a:prstGeom>
        </p:spPr>
      </p:pic>
      <p:pic>
        <p:nvPicPr>
          <p:cNvPr id="12" name="Graphic 11" descr="Envelope with solid fill">
            <a:extLst>
              <a:ext uri="{FF2B5EF4-FFF2-40B4-BE49-F238E27FC236}">
                <a16:creationId xmlns:a16="http://schemas.microsoft.com/office/drawing/2014/main" id="{78381AB0-54E0-BD29-1102-0EECCE83FC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88777" y="3391002"/>
            <a:ext cx="548640" cy="548640"/>
          </a:xfrm>
          <a:prstGeom prst="rect">
            <a:avLst/>
          </a:prstGeom>
        </p:spPr>
      </p:pic>
      <p:pic>
        <p:nvPicPr>
          <p:cNvPr id="15" name="Graphic 14" descr="Document with solid fill">
            <a:extLst>
              <a:ext uri="{FF2B5EF4-FFF2-40B4-BE49-F238E27FC236}">
                <a16:creationId xmlns:a16="http://schemas.microsoft.com/office/drawing/2014/main" id="{FF21BABB-D26D-FF4C-C670-6272673964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88777" y="2606040"/>
            <a:ext cx="548640" cy="548640"/>
          </a:xfrm>
          <a:prstGeom prst="rect">
            <a:avLst/>
          </a:prstGeom>
        </p:spPr>
      </p:pic>
      <p:pic>
        <p:nvPicPr>
          <p:cNvPr id="21" name="Graphic 20" descr="Question Mark with solid fill">
            <a:extLst>
              <a:ext uri="{FF2B5EF4-FFF2-40B4-BE49-F238E27FC236}">
                <a16:creationId xmlns:a16="http://schemas.microsoft.com/office/drawing/2014/main" id="{90132A37-13FA-D363-16F0-6E32AF5E55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53746" y="1952182"/>
            <a:ext cx="548640" cy="548640"/>
          </a:xfrm>
          <a:prstGeom prst="rect">
            <a:avLst/>
          </a:prstGeom>
        </p:spPr>
      </p:pic>
      <p:sp>
        <p:nvSpPr>
          <p:cNvPr id="22" name="TextBox 21">
            <a:extLst>
              <a:ext uri="{FF2B5EF4-FFF2-40B4-BE49-F238E27FC236}">
                <a16:creationId xmlns:a16="http://schemas.microsoft.com/office/drawing/2014/main" id="{D8319D46-4855-6D50-D994-920C7A2F5FA4}"/>
              </a:ext>
            </a:extLst>
          </p:cNvPr>
          <p:cNvSpPr txBox="1"/>
          <p:nvPr/>
        </p:nvSpPr>
        <p:spPr>
          <a:xfrm>
            <a:off x="3002386" y="1957729"/>
            <a:ext cx="6052837" cy="3416320"/>
          </a:xfrm>
          <a:prstGeom prst="rect">
            <a:avLst/>
          </a:prstGeom>
          <a:noFill/>
        </p:spPr>
        <p:txBody>
          <a:bodyPr wrap="square" rtlCol="0">
            <a:spAutoFit/>
          </a:bodyPr>
          <a:lstStyle/>
          <a:p>
            <a:r>
              <a:rPr lang="en-CA" sz="2400" dirty="0"/>
              <a:t>Ask</a:t>
            </a:r>
          </a:p>
          <a:p>
            <a:endParaRPr lang="en-CA" sz="2400" dirty="0"/>
          </a:p>
          <a:p>
            <a:r>
              <a:rPr lang="en-CA" sz="2400" dirty="0"/>
              <a:t>Fill</a:t>
            </a:r>
          </a:p>
          <a:p>
            <a:endParaRPr lang="en-CA" sz="2400" dirty="0"/>
          </a:p>
          <a:p>
            <a:r>
              <a:rPr lang="en-CA" sz="2400" dirty="0"/>
              <a:t>Request</a:t>
            </a:r>
          </a:p>
          <a:p>
            <a:endParaRPr lang="en-CA" sz="2400" dirty="0"/>
          </a:p>
          <a:p>
            <a:r>
              <a:rPr lang="en-CA" sz="2400" dirty="0"/>
              <a:t>Visit</a:t>
            </a:r>
          </a:p>
          <a:p>
            <a:endParaRPr lang="en-CA" sz="2400" dirty="0"/>
          </a:p>
          <a:p>
            <a:r>
              <a:rPr lang="en-CA" sz="2400" dirty="0"/>
              <a:t>Attend</a:t>
            </a:r>
          </a:p>
        </p:txBody>
      </p:sp>
    </p:spTree>
    <p:extLst>
      <p:ext uri="{BB962C8B-B14F-4D97-AF65-F5344CB8AC3E}">
        <p14:creationId xmlns:p14="http://schemas.microsoft.com/office/powerpoint/2010/main" val="2668182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27</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0" y="1087121"/>
            <a:ext cx="5173422" cy="646331"/>
          </a:xfrm>
          <a:prstGeom prst="rect">
            <a:avLst/>
          </a:prstGeom>
          <a:noFill/>
        </p:spPr>
        <p:txBody>
          <a:bodyPr wrap="square" rtlCol="0">
            <a:spAutoFit/>
          </a:bodyPr>
          <a:lstStyle/>
          <a:p>
            <a:r>
              <a:rPr lang="en-US" sz="3600" dirty="0"/>
              <a:t>Questions</a:t>
            </a:r>
          </a:p>
        </p:txBody>
      </p:sp>
      <p:pic>
        <p:nvPicPr>
          <p:cNvPr id="4" name="Picture 3">
            <a:extLst>
              <a:ext uri="{FF2B5EF4-FFF2-40B4-BE49-F238E27FC236}">
                <a16:creationId xmlns:a16="http://schemas.microsoft.com/office/drawing/2014/main" id="{3C757B75-7EB1-905C-E6F3-4BAB139058E3}"/>
              </a:ext>
            </a:extLst>
          </p:cNvPr>
          <p:cNvPicPr>
            <a:picLocks noChangeAspect="1"/>
          </p:cNvPicPr>
          <p:nvPr/>
        </p:nvPicPr>
        <p:blipFill rotWithShape="1">
          <a:blip r:embed="rId4"/>
          <a:srcRect t="22665" b="30209"/>
          <a:stretch/>
        </p:blipFill>
        <p:spPr>
          <a:xfrm>
            <a:off x="0" y="-4430"/>
            <a:ext cx="12192000" cy="1071341"/>
          </a:xfrm>
          <a:prstGeom prst="rect">
            <a:avLst/>
          </a:prstGeom>
        </p:spPr>
      </p:pic>
    </p:spTree>
    <p:extLst>
      <p:ext uri="{BB962C8B-B14F-4D97-AF65-F5344CB8AC3E}">
        <p14:creationId xmlns:p14="http://schemas.microsoft.com/office/powerpoint/2010/main" val="2653067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3</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764423" y="492094"/>
            <a:ext cx="4831034" cy="646331"/>
          </a:xfrm>
          <a:prstGeom prst="rect">
            <a:avLst/>
          </a:prstGeom>
          <a:noFill/>
        </p:spPr>
        <p:txBody>
          <a:bodyPr wrap="square" rtlCol="0">
            <a:spAutoFit/>
          </a:bodyPr>
          <a:lstStyle/>
          <a:p>
            <a:r>
              <a:rPr lang="en-US" sz="3600" dirty="0"/>
              <a:t>Core Project Team</a:t>
            </a:r>
            <a:endParaRPr lang="en-CA" sz="3600" dirty="0"/>
          </a:p>
        </p:txBody>
      </p:sp>
      <p:sp>
        <p:nvSpPr>
          <p:cNvPr id="12" name="TextBox 11">
            <a:extLst>
              <a:ext uri="{FF2B5EF4-FFF2-40B4-BE49-F238E27FC236}">
                <a16:creationId xmlns:a16="http://schemas.microsoft.com/office/drawing/2014/main" id="{D4EAE012-24F7-91CB-4346-9B909DF8C8AC}"/>
              </a:ext>
            </a:extLst>
          </p:cNvPr>
          <p:cNvSpPr txBox="1"/>
          <p:nvPr/>
        </p:nvSpPr>
        <p:spPr>
          <a:xfrm>
            <a:off x="170939" y="1481800"/>
            <a:ext cx="5295360" cy="304698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b="1" dirty="0"/>
              <a:t>Township of West Lincoln</a:t>
            </a:r>
          </a:p>
          <a:p>
            <a:r>
              <a:rPr lang="en-US" sz="2400" dirty="0"/>
              <a:t>Project Owner</a:t>
            </a:r>
          </a:p>
          <a:p>
            <a:pPr algn="ctr"/>
            <a:endParaRPr lang="en-US" sz="2400" dirty="0"/>
          </a:p>
          <a:p>
            <a:r>
              <a:rPr lang="en-US" sz="2400" b="1" dirty="0"/>
              <a:t>Ray Vachon CET</a:t>
            </a:r>
          </a:p>
          <a:p>
            <a:r>
              <a:rPr lang="en-US" sz="2400" dirty="0"/>
              <a:t>Project Manager</a:t>
            </a:r>
          </a:p>
          <a:p>
            <a:endParaRPr lang="en-US" sz="2400" dirty="0"/>
          </a:p>
          <a:p>
            <a:r>
              <a:rPr lang="en-US" sz="2400" b="1" dirty="0"/>
              <a:t>Mike DiPaola P. Eng.</a:t>
            </a:r>
            <a:endParaRPr lang="en-US" sz="2400" dirty="0"/>
          </a:p>
          <a:p>
            <a:r>
              <a:rPr lang="en-US" sz="2400" dirty="0"/>
              <a:t>Director of Public Works and Recreation</a:t>
            </a:r>
            <a:endParaRPr lang="en-US" sz="2000" dirty="0"/>
          </a:p>
        </p:txBody>
      </p:sp>
      <p:sp>
        <p:nvSpPr>
          <p:cNvPr id="8" name="TextBox 7">
            <a:extLst>
              <a:ext uri="{FF2B5EF4-FFF2-40B4-BE49-F238E27FC236}">
                <a16:creationId xmlns:a16="http://schemas.microsoft.com/office/drawing/2014/main" id="{2D1B2195-8662-D797-F736-BFA07661A0AC}"/>
              </a:ext>
            </a:extLst>
          </p:cNvPr>
          <p:cNvSpPr txBox="1"/>
          <p:nvPr/>
        </p:nvSpPr>
        <p:spPr>
          <a:xfrm>
            <a:off x="5699021" y="2035798"/>
            <a:ext cx="6322040" cy="19389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b="1" dirty="0"/>
              <a:t>Kerry T. Howe Engineering Ltd. (KTH)</a:t>
            </a:r>
          </a:p>
          <a:p>
            <a:r>
              <a:rPr lang="en-US" sz="2400" dirty="0"/>
              <a:t>Lead Consultant</a:t>
            </a:r>
          </a:p>
          <a:p>
            <a:endParaRPr lang="en-US" sz="2400" dirty="0"/>
          </a:p>
          <a:p>
            <a:r>
              <a:rPr lang="en-US" sz="2400" b="1" dirty="0"/>
              <a:t>Scott Kozub P. Eng.</a:t>
            </a:r>
          </a:p>
          <a:p>
            <a:r>
              <a:rPr lang="en-US" sz="2400" dirty="0"/>
              <a:t>Design Consultant</a:t>
            </a:r>
            <a:endParaRPr lang="en-CA" dirty="0"/>
          </a:p>
        </p:txBody>
      </p:sp>
      <p:pic>
        <p:nvPicPr>
          <p:cNvPr id="5" name="Picture 4" descr="Logo&#10;&#10;Description automatically generated with low confidence">
            <a:extLst>
              <a:ext uri="{FF2B5EF4-FFF2-40B4-BE49-F238E27FC236}">
                <a16:creationId xmlns:a16="http://schemas.microsoft.com/office/drawing/2014/main" id="{7C7ECFE8-DD1A-3F6A-7FB5-3E3A8E9D7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131" y="2187323"/>
            <a:ext cx="1969317" cy="1635942"/>
          </a:xfrm>
          <a:prstGeom prst="rect">
            <a:avLst/>
          </a:prstGeom>
        </p:spPr>
      </p:pic>
      <p:pic>
        <p:nvPicPr>
          <p:cNvPr id="11" name="Picture 10" descr="Logo&#10;&#10;Description automatically generated">
            <a:extLst>
              <a:ext uri="{FF2B5EF4-FFF2-40B4-BE49-F238E27FC236}">
                <a16:creationId xmlns:a16="http://schemas.microsoft.com/office/drawing/2014/main" id="{E727CECC-18D7-2F9E-91CB-9B27F83F7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142" y="2712624"/>
            <a:ext cx="2865500" cy="716376"/>
          </a:xfrm>
          <a:prstGeom prst="rect">
            <a:avLst/>
          </a:prstGeom>
        </p:spPr>
      </p:pic>
    </p:spTree>
    <p:extLst>
      <p:ext uri="{BB962C8B-B14F-4D97-AF65-F5344CB8AC3E}">
        <p14:creationId xmlns:p14="http://schemas.microsoft.com/office/powerpoint/2010/main" val="41446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4</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244306" y="130794"/>
            <a:ext cx="7550288" cy="646331"/>
          </a:xfrm>
          <a:prstGeom prst="rect">
            <a:avLst/>
          </a:prstGeom>
          <a:noFill/>
        </p:spPr>
        <p:txBody>
          <a:bodyPr wrap="square" rtlCol="0">
            <a:spAutoFit/>
          </a:bodyPr>
          <a:lstStyle/>
          <a:p>
            <a:r>
              <a:rPr lang="en-US" sz="3600" b="1" dirty="0"/>
              <a:t>Key Project Team - Sub Consultants</a:t>
            </a:r>
            <a:endParaRPr lang="en-CA" sz="3600" b="1" dirty="0"/>
          </a:p>
        </p:txBody>
      </p:sp>
      <p:sp>
        <p:nvSpPr>
          <p:cNvPr id="8" name="TextBox 7">
            <a:extLst>
              <a:ext uri="{FF2B5EF4-FFF2-40B4-BE49-F238E27FC236}">
                <a16:creationId xmlns:a16="http://schemas.microsoft.com/office/drawing/2014/main" id="{C7C0402C-F655-80CC-728A-CB43AB831DF1}"/>
              </a:ext>
            </a:extLst>
          </p:cNvPr>
          <p:cNvSpPr txBox="1"/>
          <p:nvPr/>
        </p:nvSpPr>
        <p:spPr>
          <a:xfrm>
            <a:off x="265021" y="1283074"/>
            <a:ext cx="2645038" cy="1631216"/>
          </a:xfrm>
          <a:prstGeom prst="rect">
            <a:avLst/>
          </a:prstGeom>
          <a:noFill/>
        </p:spPr>
        <p:txBody>
          <a:bodyPr wrap="square" rtlCol="0">
            <a:spAutoFit/>
          </a:bodyPr>
          <a:lstStyle/>
          <a:p>
            <a:r>
              <a:rPr lang="en-US" sz="2000" b="1" dirty="0"/>
              <a:t>WOOD</a:t>
            </a:r>
          </a:p>
          <a:p>
            <a:r>
              <a:rPr lang="en-US" sz="2000" dirty="0"/>
              <a:t>Archaeological </a:t>
            </a:r>
          </a:p>
          <a:p>
            <a:endParaRPr lang="en-US" sz="2000" dirty="0"/>
          </a:p>
          <a:p>
            <a:r>
              <a:rPr lang="en-US" sz="2000" b="1" dirty="0"/>
              <a:t>Henry Cary PHD.</a:t>
            </a:r>
          </a:p>
          <a:p>
            <a:r>
              <a:rPr lang="en-US" sz="2000" dirty="0"/>
              <a:t>Sr. Staff Archaeological</a:t>
            </a:r>
            <a:endParaRPr lang="en-CA" sz="2000" dirty="0"/>
          </a:p>
        </p:txBody>
      </p:sp>
      <p:sp>
        <p:nvSpPr>
          <p:cNvPr id="9" name="TextBox 8">
            <a:extLst>
              <a:ext uri="{FF2B5EF4-FFF2-40B4-BE49-F238E27FC236}">
                <a16:creationId xmlns:a16="http://schemas.microsoft.com/office/drawing/2014/main" id="{15A83EE5-D6E6-3467-D320-3EB9BC6FC31A}"/>
              </a:ext>
            </a:extLst>
          </p:cNvPr>
          <p:cNvSpPr txBox="1"/>
          <p:nvPr/>
        </p:nvSpPr>
        <p:spPr>
          <a:xfrm>
            <a:off x="2910059" y="1283074"/>
            <a:ext cx="2934408" cy="1631216"/>
          </a:xfrm>
          <a:prstGeom prst="rect">
            <a:avLst/>
          </a:prstGeom>
          <a:noFill/>
        </p:spPr>
        <p:txBody>
          <a:bodyPr wrap="square" rtlCol="0">
            <a:spAutoFit/>
          </a:bodyPr>
          <a:lstStyle/>
          <a:p>
            <a:r>
              <a:rPr lang="en-US" sz="2000" b="1" dirty="0"/>
              <a:t>WOOD</a:t>
            </a:r>
          </a:p>
          <a:p>
            <a:r>
              <a:rPr lang="en-US" sz="2000" dirty="0"/>
              <a:t>Geotechnical </a:t>
            </a:r>
          </a:p>
          <a:p>
            <a:endParaRPr lang="en-US" sz="2000" dirty="0"/>
          </a:p>
          <a:p>
            <a:r>
              <a:rPr lang="en-US" sz="2000" b="1" dirty="0"/>
              <a:t>Thomas Ring P.Eng.</a:t>
            </a:r>
          </a:p>
          <a:p>
            <a:r>
              <a:rPr lang="en-US" sz="2000" dirty="0"/>
              <a:t>Sr. Geotechnical Engineer</a:t>
            </a:r>
            <a:endParaRPr lang="en-CA" sz="2000" dirty="0"/>
          </a:p>
        </p:txBody>
      </p:sp>
      <p:sp>
        <p:nvSpPr>
          <p:cNvPr id="10" name="TextBox 9">
            <a:extLst>
              <a:ext uri="{FF2B5EF4-FFF2-40B4-BE49-F238E27FC236}">
                <a16:creationId xmlns:a16="http://schemas.microsoft.com/office/drawing/2014/main" id="{33C97127-148C-FD5B-650A-0D3C05DFD66A}"/>
              </a:ext>
            </a:extLst>
          </p:cNvPr>
          <p:cNvSpPr txBox="1"/>
          <p:nvPr/>
        </p:nvSpPr>
        <p:spPr>
          <a:xfrm>
            <a:off x="5726736" y="1283074"/>
            <a:ext cx="2755769" cy="1631216"/>
          </a:xfrm>
          <a:prstGeom prst="rect">
            <a:avLst/>
          </a:prstGeom>
          <a:noFill/>
        </p:spPr>
        <p:txBody>
          <a:bodyPr wrap="square" rtlCol="0">
            <a:spAutoFit/>
          </a:bodyPr>
          <a:lstStyle/>
          <a:p>
            <a:r>
              <a:rPr lang="en-US" sz="2000" b="1" dirty="0"/>
              <a:t>Ellis Engineering Inc.</a:t>
            </a:r>
          </a:p>
          <a:p>
            <a:r>
              <a:rPr lang="en-US" sz="2000" dirty="0"/>
              <a:t>Structural Designer </a:t>
            </a:r>
          </a:p>
          <a:p>
            <a:endParaRPr lang="en-US" sz="2000" b="1" dirty="0"/>
          </a:p>
          <a:p>
            <a:r>
              <a:rPr lang="en-US" sz="2000" b="1" dirty="0"/>
              <a:t>Duane VanGeest P. Eng. </a:t>
            </a:r>
            <a:r>
              <a:rPr lang="en-US" sz="2000" dirty="0"/>
              <a:t>Project Manager </a:t>
            </a:r>
            <a:endParaRPr lang="en-CA" sz="2000" dirty="0"/>
          </a:p>
        </p:txBody>
      </p:sp>
      <p:sp>
        <p:nvSpPr>
          <p:cNvPr id="11" name="TextBox 10">
            <a:extLst>
              <a:ext uri="{FF2B5EF4-FFF2-40B4-BE49-F238E27FC236}">
                <a16:creationId xmlns:a16="http://schemas.microsoft.com/office/drawing/2014/main" id="{B555ADEC-5E57-DF3B-1EAB-CA7E6928E46A}"/>
              </a:ext>
            </a:extLst>
          </p:cNvPr>
          <p:cNvSpPr txBox="1"/>
          <p:nvPr/>
        </p:nvSpPr>
        <p:spPr>
          <a:xfrm>
            <a:off x="8364774" y="1292285"/>
            <a:ext cx="3827226" cy="1631216"/>
          </a:xfrm>
          <a:prstGeom prst="rect">
            <a:avLst/>
          </a:prstGeom>
          <a:noFill/>
        </p:spPr>
        <p:txBody>
          <a:bodyPr wrap="square" rtlCol="0">
            <a:spAutoFit/>
          </a:bodyPr>
          <a:lstStyle/>
          <a:p>
            <a:r>
              <a:rPr lang="en-US" sz="2000" b="1" dirty="0"/>
              <a:t>Golder Associates Ltd.</a:t>
            </a:r>
          </a:p>
          <a:p>
            <a:r>
              <a:rPr lang="en-US" sz="2000" dirty="0"/>
              <a:t>Structural Evaluation</a:t>
            </a:r>
          </a:p>
          <a:p>
            <a:endParaRPr lang="en-US" sz="2000" b="1" dirty="0"/>
          </a:p>
          <a:p>
            <a:r>
              <a:rPr lang="en-US" sz="2000" b="1" dirty="0"/>
              <a:t>Jarryd A. Buck EIT</a:t>
            </a:r>
          </a:p>
          <a:p>
            <a:r>
              <a:rPr lang="en-US" sz="2000" b="1" dirty="0"/>
              <a:t>Michael P. Navarra M.A. Sc. P. Eng.</a:t>
            </a:r>
          </a:p>
        </p:txBody>
      </p:sp>
      <p:pic>
        <p:nvPicPr>
          <p:cNvPr id="5" name="Picture 4" descr="A picture containing text, clipart, gear&#10;&#10;Description automatically generated">
            <a:extLst>
              <a:ext uri="{FF2B5EF4-FFF2-40B4-BE49-F238E27FC236}">
                <a16:creationId xmlns:a16="http://schemas.microsoft.com/office/drawing/2014/main" id="{A67FEE6D-402F-75B5-B5B9-84AEB8E08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567" y="3624504"/>
            <a:ext cx="3576975" cy="1087120"/>
          </a:xfrm>
          <a:prstGeom prst="rect">
            <a:avLst/>
          </a:prstGeom>
        </p:spPr>
      </p:pic>
      <p:pic>
        <p:nvPicPr>
          <p:cNvPr id="13" name="Picture 12" descr="Logo, company name&#10;&#10;Description automatically generated">
            <a:extLst>
              <a:ext uri="{FF2B5EF4-FFF2-40B4-BE49-F238E27FC236}">
                <a16:creationId xmlns:a16="http://schemas.microsoft.com/office/drawing/2014/main" id="{3DEA1B04-5C5E-D85B-63F5-248D3CEEB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4467" y="2987589"/>
            <a:ext cx="2375517" cy="2375517"/>
          </a:xfrm>
          <a:prstGeom prst="rect">
            <a:avLst/>
          </a:prstGeom>
        </p:spPr>
      </p:pic>
      <p:pic>
        <p:nvPicPr>
          <p:cNvPr id="19" name="Picture 18" descr="Logo, company name&#10;&#10;Description automatically generated">
            <a:extLst>
              <a:ext uri="{FF2B5EF4-FFF2-40B4-BE49-F238E27FC236}">
                <a16:creationId xmlns:a16="http://schemas.microsoft.com/office/drawing/2014/main" id="{816D6790-9751-C77A-E0EC-AC73E5778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6686" y="3282177"/>
            <a:ext cx="2488159" cy="1769996"/>
          </a:xfrm>
          <a:prstGeom prst="rect">
            <a:avLst/>
          </a:prstGeom>
        </p:spPr>
      </p:pic>
    </p:spTree>
    <p:extLst>
      <p:ext uri="{BB962C8B-B14F-4D97-AF65-F5344CB8AC3E}">
        <p14:creationId xmlns:p14="http://schemas.microsoft.com/office/powerpoint/2010/main" val="218697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5</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70939" y="1087091"/>
            <a:ext cx="9736459" cy="646331"/>
          </a:xfrm>
          <a:prstGeom prst="rect">
            <a:avLst/>
          </a:prstGeom>
          <a:noFill/>
        </p:spPr>
        <p:txBody>
          <a:bodyPr wrap="square" rtlCol="0">
            <a:spAutoFit/>
          </a:bodyPr>
          <a:lstStyle/>
          <a:p>
            <a:r>
              <a:rPr lang="en-US" sz="3600" b="1" dirty="0"/>
              <a:t>What is an Environmental Class Assessment?</a:t>
            </a:r>
            <a:endParaRPr lang="en-CA" sz="3600" b="1" dirty="0"/>
          </a:p>
        </p:txBody>
      </p:sp>
      <p:sp>
        <p:nvSpPr>
          <p:cNvPr id="12" name="TextBox 11">
            <a:extLst>
              <a:ext uri="{FF2B5EF4-FFF2-40B4-BE49-F238E27FC236}">
                <a16:creationId xmlns:a16="http://schemas.microsoft.com/office/drawing/2014/main" id="{D4EAE012-24F7-91CB-4346-9B909DF8C8AC}"/>
              </a:ext>
            </a:extLst>
          </p:cNvPr>
          <p:cNvSpPr txBox="1"/>
          <p:nvPr/>
        </p:nvSpPr>
        <p:spPr>
          <a:xfrm>
            <a:off x="264393" y="1893488"/>
            <a:ext cx="11663214" cy="1200329"/>
          </a:xfrm>
          <a:prstGeom prst="rect">
            <a:avLst/>
          </a:prstGeom>
          <a:noFill/>
        </p:spPr>
        <p:txBody>
          <a:bodyPr wrap="square" rtlCol="0">
            <a:spAutoFit/>
          </a:bodyPr>
          <a:lstStyle/>
          <a:p>
            <a:r>
              <a:rPr lang="en-US" sz="1800" dirty="0">
                <a:solidFill>
                  <a:srgbClr val="1F497D"/>
                </a:solidFill>
                <a:effectLst/>
                <a:latin typeface="Tahoma" panose="020B0604030504040204" pitchFamily="34" charset="0"/>
                <a:ea typeface="Times New Roman" panose="02020603050405020304" pitchFamily="18" charset="0"/>
              </a:rPr>
              <a:t>The purpose of the Ontario Environmental Assessment Act (EA Act) is “</a:t>
            </a:r>
            <a:r>
              <a:rPr lang="en-US" sz="1800" u="sng" dirty="0">
                <a:solidFill>
                  <a:srgbClr val="1F497D"/>
                </a:solidFill>
                <a:effectLst/>
                <a:latin typeface="Tahoma" panose="020B0604030504040204" pitchFamily="34" charset="0"/>
                <a:ea typeface="Times New Roman" panose="02020603050405020304" pitchFamily="18" charset="0"/>
              </a:rPr>
              <a:t>the betterment of the people of the whole or any party of Ontario by providing protection, conservation and wise management in Ontario of the environment</a:t>
            </a:r>
            <a:r>
              <a:rPr lang="en-US" sz="1800" dirty="0">
                <a:solidFill>
                  <a:srgbClr val="1F497D"/>
                </a:solidFill>
                <a:effectLst/>
                <a:latin typeface="Tahoma" panose="020B0604030504040204" pitchFamily="34" charset="0"/>
                <a:ea typeface="Times New Roman" panose="02020603050405020304" pitchFamily="18" charset="0"/>
              </a:rPr>
              <a:t>.”  Environment is applied broadly and includes the natural, social, cultural, built and economic components.</a:t>
            </a:r>
            <a:endParaRPr lang="en-CA" dirty="0"/>
          </a:p>
        </p:txBody>
      </p:sp>
      <p:pic>
        <p:nvPicPr>
          <p:cNvPr id="10" name="Picture 9">
            <a:extLst>
              <a:ext uri="{FF2B5EF4-FFF2-40B4-BE49-F238E27FC236}">
                <a16:creationId xmlns:a16="http://schemas.microsoft.com/office/drawing/2014/main" id="{7AA971F7-7F01-D96E-D07F-EEB415AA8918}"/>
              </a:ext>
            </a:extLst>
          </p:cNvPr>
          <p:cNvPicPr>
            <a:picLocks noChangeAspect="1"/>
          </p:cNvPicPr>
          <p:nvPr/>
        </p:nvPicPr>
        <p:blipFill rotWithShape="1">
          <a:blip r:embed="rId4"/>
          <a:srcRect t="51799" b="10764"/>
          <a:stretch/>
        </p:blipFill>
        <p:spPr>
          <a:xfrm>
            <a:off x="0" y="-1027"/>
            <a:ext cx="12192000" cy="1088118"/>
          </a:xfrm>
          <a:prstGeom prst="rect">
            <a:avLst/>
          </a:prstGeom>
        </p:spPr>
      </p:pic>
      <p:sp>
        <p:nvSpPr>
          <p:cNvPr id="2" name="TextBox 1">
            <a:extLst>
              <a:ext uri="{FF2B5EF4-FFF2-40B4-BE49-F238E27FC236}">
                <a16:creationId xmlns:a16="http://schemas.microsoft.com/office/drawing/2014/main" id="{BABF549F-0849-A951-C1DF-E601039785AB}"/>
              </a:ext>
            </a:extLst>
          </p:cNvPr>
          <p:cNvSpPr txBox="1"/>
          <p:nvPr/>
        </p:nvSpPr>
        <p:spPr>
          <a:xfrm>
            <a:off x="264393" y="3196786"/>
            <a:ext cx="11492917" cy="2359027"/>
          </a:xfrm>
          <a:prstGeom prst="rect">
            <a:avLst/>
          </a:prstGeom>
          <a:noFill/>
        </p:spPr>
        <p:txBody>
          <a:bodyPr wrap="square" rtlCol="0">
            <a:spAutoFit/>
          </a:bodyPr>
          <a:lstStyle/>
          <a:p>
            <a:pPr marL="0" marR="0" algn="just">
              <a:spcBef>
                <a:spcPts val="0"/>
              </a:spcBef>
              <a:spcAft>
                <a:spcPts val="0"/>
              </a:spcAft>
            </a:pPr>
            <a:r>
              <a:rPr lang="en-US" sz="1800" b="1" dirty="0">
                <a:effectLst/>
                <a:latin typeface="Tahoma" panose="020B0604030504040204" pitchFamily="34" charset="0"/>
                <a:ea typeface="Times New Roman" panose="02020603050405020304" pitchFamily="18" charset="0"/>
              </a:rPr>
              <a:t>Environment Assessment (EA) is a decision-making process to promote good environmental assessment planning. The key features are:</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effectLst/>
                <a:latin typeface="Tahoma" panose="020B060403050404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1F497D"/>
                </a:solidFill>
                <a:effectLst/>
                <a:latin typeface="Tahoma" panose="020B0604030504040204" pitchFamily="34" charset="0"/>
                <a:ea typeface="Times New Roman" panose="02020603050405020304" pitchFamily="18" charset="0"/>
              </a:rPr>
              <a:t>Early Consultation</a:t>
            </a:r>
            <a:endParaRPr lang="en-US" sz="1800" dirty="0">
              <a:solidFill>
                <a:srgbClr val="1F497D"/>
              </a:solidFill>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1F497D"/>
                </a:solidFill>
                <a:effectLst/>
                <a:latin typeface="Tahoma" panose="020B0604030504040204" pitchFamily="34" charset="0"/>
                <a:ea typeface="Times New Roman" panose="02020603050405020304" pitchFamily="18" charset="0"/>
              </a:rPr>
              <a:t>Consideration of a reasonable range of alternatives</a:t>
            </a:r>
            <a:endParaRPr lang="en-US" sz="1800" dirty="0">
              <a:solidFill>
                <a:srgbClr val="1F497D"/>
              </a:solidFill>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1F497D"/>
                </a:solidFill>
                <a:effectLst/>
                <a:latin typeface="Tahoma" panose="020B0604030504040204" pitchFamily="34" charset="0"/>
                <a:ea typeface="Times New Roman" panose="02020603050405020304" pitchFamily="18" charset="0"/>
              </a:rPr>
              <a:t>Assessment of Environmental effects</a:t>
            </a:r>
            <a:endParaRPr lang="en-US" sz="1800" dirty="0">
              <a:solidFill>
                <a:srgbClr val="1F497D"/>
              </a:solidFill>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1F497D"/>
                </a:solidFill>
                <a:effectLst/>
                <a:latin typeface="Tahoma" panose="020B0604030504040204" pitchFamily="34" charset="0"/>
                <a:ea typeface="Times New Roman" panose="02020603050405020304" pitchFamily="18" charset="0"/>
              </a:rPr>
              <a:t>Systematic evaluation of alternatives</a:t>
            </a:r>
            <a:endParaRPr lang="en-US" sz="1800" dirty="0">
              <a:solidFill>
                <a:srgbClr val="1F497D"/>
              </a:solidFill>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1F497D"/>
                </a:solidFill>
                <a:effectLst/>
                <a:latin typeface="Tahoma" panose="020B0604030504040204" pitchFamily="34" charset="0"/>
                <a:ea typeface="Times New Roman" panose="02020603050405020304" pitchFamily="18" charset="0"/>
              </a:rPr>
              <a:t>Clear documentation and traceable decision making</a:t>
            </a:r>
            <a:endParaRPr lang="en-US" sz="1800" dirty="0">
              <a:solidFill>
                <a:srgbClr val="1F497D"/>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6868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6</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70939" y="1338761"/>
            <a:ext cx="11321978" cy="646331"/>
          </a:xfrm>
          <a:prstGeom prst="rect">
            <a:avLst/>
          </a:prstGeom>
          <a:noFill/>
        </p:spPr>
        <p:txBody>
          <a:bodyPr wrap="square" rtlCol="0">
            <a:spAutoFit/>
          </a:bodyPr>
          <a:lstStyle/>
          <a:p>
            <a:r>
              <a:rPr lang="en-US" sz="3600" b="1" dirty="0"/>
              <a:t>What is an Environmental Class Assessment Schedule?</a:t>
            </a:r>
            <a:endParaRPr lang="en-CA" sz="3600" b="1" dirty="0"/>
          </a:p>
        </p:txBody>
      </p:sp>
      <p:pic>
        <p:nvPicPr>
          <p:cNvPr id="10" name="Picture 9">
            <a:extLst>
              <a:ext uri="{FF2B5EF4-FFF2-40B4-BE49-F238E27FC236}">
                <a16:creationId xmlns:a16="http://schemas.microsoft.com/office/drawing/2014/main" id="{7AA971F7-7F01-D96E-D07F-EEB415AA8918}"/>
              </a:ext>
            </a:extLst>
          </p:cNvPr>
          <p:cNvPicPr>
            <a:picLocks noChangeAspect="1"/>
          </p:cNvPicPr>
          <p:nvPr/>
        </p:nvPicPr>
        <p:blipFill rotWithShape="1">
          <a:blip r:embed="rId4"/>
          <a:srcRect t="51799" b="10764"/>
          <a:stretch/>
        </p:blipFill>
        <p:spPr>
          <a:xfrm>
            <a:off x="0" y="-1027"/>
            <a:ext cx="12192000" cy="1088118"/>
          </a:xfrm>
          <a:prstGeom prst="rect">
            <a:avLst/>
          </a:prstGeom>
        </p:spPr>
      </p:pic>
      <p:sp>
        <p:nvSpPr>
          <p:cNvPr id="3" name="TextBox 2">
            <a:extLst>
              <a:ext uri="{FF2B5EF4-FFF2-40B4-BE49-F238E27FC236}">
                <a16:creationId xmlns:a16="http://schemas.microsoft.com/office/drawing/2014/main" id="{6A75B9F7-4256-6C85-8A08-540E6ED34442}"/>
              </a:ext>
            </a:extLst>
          </p:cNvPr>
          <p:cNvSpPr txBox="1"/>
          <p:nvPr/>
        </p:nvSpPr>
        <p:spPr>
          <a:xfrm>
            <a:off x="170939" y="2142103"/>
            <a:ext cx="11585196" cy="2862322"/>
          </a:xfrm>
          <a:prstGeom prst="rect">
            <a:avLst/>
          </a:prstGeom>
          <a:noFill/>
        </p:spPr>
        <p:txBody>
          <a:bodyPr wrap="square" rtlCol="0">
            <a:spAutoFit/>
          </a:bodyPr>
          <a:lstStyle/>
          <a:p>
            <a:r>
              <a:rPr lang="en-US" dirty="0">
                <a:solidFill>
                  <a:srgbClr val="1F497D"/>
                </a:solidFill>
                <a:latin typeface="Tahoma" panose="020B0604030504040204" pitchFamily="34" charset="0"/>
              </a:rPr>
              <a:t>Class Environmental Assessments (EA’s) are separated into 4 classes. The class determines the level of engagement that the various stakeholders are to have during the evaluation process.  The Class is determined by the type, projected cost and environmental and social impact the project will have. </a:t>
            </a:r>
          </a:p>
          <a:p>
            <a:endParaRPr lang="en-US" dirty="0">
              <a:solidFill>
                <a:srgbClr val="1F497D"/>
              </a:solidFill>
              <a:latin typeface="Tahoma" panose="020B0604030504040204" pitchFamily="34" charset="0"/>
            </a:endParaRPr>
          </a:p>
          <a:p>
            <a:r>
              <a:rPr lang="en-US" dirty="0">
                <a:solidFill>
                  <a:srgbClr val="1F497D"/>
                </a:solidFill>
                <a:latin typeface="Tahoma" panose="020B0604030504040204" pitchFamily="34" charset="0"/>
              </a:rPr>
              <a:t>Projects such as typical maintenance to roads and drainage systems typically have minimal impact and do not require much stakeholder engagement as the impact is minimal.</a:t>
            </a:r>
          </a:p>
          <a:p>
            <a:endParaRPr lang="en-US" dirty="0">
              <a:solidFill>
                <a:srgbClr val="1F497D"/>
              </a:solidFill>
              <a:latin typeface="Tahoma" panose="020B0604030504040204" pitchFamily="34" charset="0"/>
            </a:endParaRPr>
          </a:p>
          <a:p>
            <a:r>
              <a:rPr lang="en-US" dirty="0">
                <a:solidFill>
                  <a:srgbClr val="1F497D"/>
                </a:solidFill>
                <a:latin typeface="Tahoma" panose="020B0604030504040204" pitchFamily="34" charset="0"/>
              </a:rPr>
              <a:t>Some projects require the evaluation of various design options and have higher levels of stakeholder impacts.  These projects must provide stakeholders with the opportunity to be engaged during the evaluation and to be able to provide feedback as part of the evaluation process.</a:t>
            </a:r>
          </a:p>
        </p:txBody>
      </p:sp>
    </p:spTree>
    <p:extLst>
      <p:ext uri="{BB962C8B-B14F-4D97-AF65-F5344CB8AC3E}">
        <p14:creationId xmlns:p14="http://schemas.microsoft.com/office/powerpoint/2010/main" val="499918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7</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70939" y="1331989"/>
            <a:ext cx="11321978" cy="646331"/>
          </a:xfrm>
          <a:prstGeom prst="rect">
            <a:avLst/>
          </a:prstGeom>
          <a:noFill/>
        </p:spPr>
        <p:txBody>
          <a:bodyPr wrap="square" rtlCol="0">
            <a:spAutoFit/>
          </a:bodyPr>
          <a:lstStyle/>
          <a:p>
            <a:r>
              <a:rPr lang="en-US" sz="3600" b="1" dirty="0"/>
              <a:t>Environmental Class Assessment Schedules</a:t>
            </a:r>
            <a:endParaRPr lang="en-CA" sz="3600" b="1" dirty="0"/>
          </a:p>
        </p:txBody>
      </p:sp>
      <p:pic>
        <p:nvPicPr>
          <p:cNvPr id="10" name="Picture 9">
            <a:extLst>
              <a:ext uri="{FF2B5EF4-FFF2-40B4-BE49-F238E27FC236}">
                <a16:creationId xmlns:a16="http://schemas.microsoft.com/office/drawing/2014/main" id="{7AA971F7-7F01-D96E-D07F-EEB415AA8918}"/>
              </a:ext>
            </a:extLst>
          </p:cNvPr>
          <p:cNvPicPr>
            <a:picLocks noChangeAspect="1"/>
          </p:cNvPicPr>
          <p:nvPr/>
        </p:nvPicPr>
        <p:blipFill rotWithShape="1">
          <a:blip r:embed="rId4"/>
          <a:srcRect t="51799" b="10764"/>
          <a:stretch/>
        </p:blipFill>
        <p:spPr>
          <a:xfrm>
            <a:off x="0" y="-1027"/>
            <a:ext cx="12192000" cy="1088118"/>
          </a:xfrm>
          <a:prstGeom prst="rect">
            <a:avLst/>
          </a:prstGeom>
        </p:spPr>
      </p:pic>
      <p:sp>
        <p:nvSpPr>
          <p:cNvPr id="5" name="TextBox 4">
            <a:extLst>
              <a:ext uri="{FF2B5EF4-FFF2-40B4-BE49-F238E27FC236}">
                <a16:creationId xmlns:a16="http://schemas.microsoft.com/office/drawing/2014/main" id="{1222A6E2-A420-3E33-831E-AD51B692C562}"/>
              </a:ext>
            </a:extLst>
          </p:cNvPr>
          <p:cNvSpPr txBox="1"/>
          <p:nvPr/>
        </p:nvSpPr>
        <p:spPr>
          <a:xfrm>
            <a:off x="302004" y="1904301"/>
            <a:ext cx="11601974"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Tahoma" panose="020B0604030504040204" pitchFamily="34" charset="0"/>
              </a:rPr>
              <a:t>Schedule ‘A’ -</a:t>
            </a:r>
            <a:r>
              <a:rPr lang="en-US" dirty="0">
                <a:solidFill>
                  <a:srgbClr val="1F497D"/>
                </a:solidFill>
                <a:latin typeface="Tahoma" panose="020B0604030504040204" pitchFamily="34" charset="0"/>
              </a:rPr>
              <a:t> 	Maintenance, operational and emergency activities</a:t>
            </a:r>
          </a:p>
          <a:p>
            <a:pPr lvl="3"/>
            <a:r>
              <a:rPr lang="en-US" dirty="0">
                <a:solidFill>
                  <a:srgbClr val="1F497D"/>
                </a:solidFill>
                <a:latin typeface="Tahoma" panose="020B0604030504040204" pitchFamily="34" charset="0"/>
              </a:rPr>
              <a:t>	These are Pre-Approved and do not require approval under the EA act</a:t>
            </a:r>
          </a:p>
          <a:p>
            <a:pPr lvl="3"/>
            <a:endParaRPr lang="en-US" dirty="0">
              <a:solidFill>
                <a:srgbClr val="1F497D"/>
              </a:solidFill>
              <a:latin typeface="Tahoma" panose="020B0604030504040204" pitchFamily="34" charset="0"/>
            </a:endParaRPr>
          </a:p>
          <a:p>
            <a:pPr marL="285750" indent="-285750">
              <a:buFont typeface="Arial" panose="020B0604020202020204" pitchFamily="34" charset="0"/>
              <a:buChar char="•"/>
            </a:pPr>
            <a:r>
              <a:rPr lang="en-US" dirty="0">
                <a:solidFill>
                  <a:srgbClr val="C00000"/>
                </a:solidFill>
                <a:latin typeface="Tahoma" panose="020B0604030504040204" pitchFamily="34" charset="0"/>
              </a:rPr>
              <a:t>Schedule ‘A+’ -</a:t>
            </a:r>
            <a:r>
              <a:rPr lang="en-US" dirty="0">
                <a:solidFill>
                  <a:srgbClr val="1F497D"/>
                </a:solidFill>
                <a:latin typeface="Tahoma" panose="020B0604030504040204" pitchFamily="34" charset="0"/>
              </a:rPr>
              <a:t>	These projects are also Pre-Approved, but stakeholders are to be notified prior to construction</a:t>
            </a:r>
          </a:p>
          <a:p>
            <a:pPr marL="285750" indent="-285750">
              <a:buFont typeface="Arial" panose="020B0604020202020204" pitchFamily="34" charset="0"/>
              <a:buChar char="•"/>
            </a:pPr>
            <a:endParaRPr lang="en-US" dirty="0">
              <a:solidFill>
                <a:srgbClr val="1F497D"/>
              </a:solidFill>
              <a:latin typeface="Tahoma" panose="020B0604030504040204" pitchFamily="34" charset="0"/>
            </a:endParaRPr>
          </a:p>
          <a:p>
            <a:pPr marL="285750" indent="-285750">
              <a:buFont typeface="Arial" panose="020B0604020202020204" pitchFamily="34" charset="0"/>
              <a:buChar char="•"/>
            </a:pPr>
            <a:r>
              <a:rPr lang="en-US" dirty="0">
                <a:solidFill>
                  <a:srgbClr val="C00000"/>
                </a:solidFill>
                <a:latin typeface="Tahoma" panose="020B0604030504040204" pitchFamily="34" charset="0"/>
              </a:rPr>
              <a:t>Schedule ‘B’ -</a:t>
            </a:r>
            <a:r>
              <a:rPr lang="en-US" dirty="0">
                <a:solidFill>
                  <a:srgbClr val="1F497D"/>
                </a:solidFill>
                <a:latin typeface="Tahoma" panose="020B0604030504040204" pitchFamily="34" charset="0"/>
              </a:rPr>
              <a:t>	These projects have the potential for adverse environmental impacts.  These projects must 		undergo a screening process that includes direct consultation with affected stakeholders</a:t>
            </a:r>
          </a:p>
          <a:p>
            <a:endParaRPr lang="en-US" dirty="0">
              <a:solidFill>
                <a:srgbClr val="1F497D"/>
              </a:solidFill>
              <a:latin typeface="Tahoma" panose="020B0604030504040204" pitchFamily="34" charset="0"/>
            </a:endParaRPr>
          </a:p>
          <a:p>
            <a:pPr marL="285750" indent="-285750">
              <a:buFont typeface="Arial" panose="020B0604020202020204" pitchFamily="34" charset="0"/>
              <a:buChar char="•"/>
            </a:pPr>
            <a:r>
              <a:rPr lang="en-US" dirty="0">
                <a:solidFill>
                  <a:srgbClr val="C00000"/>
                </a:solidFill>
                <a:latin typeface="Tahoma" panose="020B0604030504040204" pitchFamily="34" charset="0"/>
              </a:rPr>
              <a:t>Schedule ‘C’</a:t>
            </a:r>
            <a:r>
              <a:rPr lang="en-US" dirty="0">
                <a:solidFill>
                  <a:srgbClr val="1F497D"/>
                </a:solidFill>
                <a:latin typeface="Tahoma" panose="020B0604030504040204" pitchFamily="34" charset="0"/>
              </a:rPr>
              <a:t> </a:t>
            </a:r>
            <a:r>
              <a:rPr lang="en-US" dirty="0">
                <a:solidFill>
                  <a:srgbClr val="C00000"/>
                </a:solidFill>
                <a:latin typeface="Tahoma" panose="020B0604030504040204" pitchFamily="34" charset="0"/>
              </a:rPr>
              <a:t>-</a:t>
            </a:r>
            <a:r>
              <a:rPr lang="en-US" dirty="0">
                <a:solidFill>
                  <a:srgbClr val="1F497D"/>
                </a:solidFill>
                <a:latin typeface="Tahoma" panose="020B0604030504040204" pitchFamily="34" charset="0"/>
              </a:rPr>
              <a:t>	These projects will have a significant environmental impact.  These projects require additional 		public consultation beyond a Schedule ‘B’</a:t>
            </a:r>
          </a:p>
        </p:txBody>
      </p:sp>
      <p:sp>
        <p:nvSpPr>
          <p:cNvPr id="12" name="TextBox 11">
            <a:extLst>
              <a:ext uri="{FF2B5EF4-FFF2-40B4-BE49-F238E27FC236}">
                <a16:creationId xmlns:a16="http://schemas.microsoft.com/office/drawing/2014/main" id="{B5F13F4B-BDAA-00F8-686B-1EF9A4298E83}"/>
              </a:ext>
            </a:extLst>
          </p:cNvPr>
          <p:cNvSpPr txBox="1"/>
          <p:nvPr/>
        </p:nvSpPr>
        <p:spPr>
          <a:xfrm>
            <a:off x="302004" y="4891333"/>
            <a:ext cx="11321978" cy="646331"/>
          </a:xfrm>
          <a:prstGeom prst="rect">
            <a:avLst/>
          </a:prstGeom>
          <a:noFill/>
        </p:spPr>
        <p:txBody>
          <a:bodyPr wrap="square" rtlCol="0">
            <a:spAutoFit/>
          </a:bodyPr>
          <a:lstStyle/>
          <a:p>
            <a:pPr algn="ctr"/>
            <a:r>
              <a:rPr lang="en-US" sz="3600" dirty="0"/>
              <a:t>This Project is Being Conducted as a Schedule ‘B’ EA!</a:t>
            </a:r>
            <a:endParaRPr lang="en-CA" sz="3600" dirty="0"/>
          </a:p>
        </p:txBody>
      </p:sp>
    </p:spTree>
    <p:extLst>
      <p:ext uri="{BB962C8B-B14F-4D97-AF65-F5344CB8AC3E}">
        <p14:creationId xmlns:p14="http://schemas.microsoft.com/office/powerpoint/2010/main" val="1437221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8</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70939" y="1098716"/>
            <a:ext cx="10608914" cy="646331"/>
          </a:xfrm>
          <a:prstGeom prst="rect">
            <a:avLst/>
          </a:prstGeom>
          <a:noFill/>
        </p:spPr>
        <p:txBody>
          <a:bodyPr wrap="square" rtlCol="0">
            <a:spAutoFit/>
          </a:bodyPr>
          <a:lstStyle/>
          <a:p>
            <a:r>
              <a:rPr lang="en-US" sz="3600" b="1" dirty="0"/>
              <a:t>Municipal Class Environmental Assessment Process</a:t>
            </a:r>
            <a:endParaRPr lang="en-CA" sz="3600" b="1" dirty="0"/>
          </a:p>
        </p:txBody>
      </p:sp>
      <p:pic>
        <p:nvPicPr>
          <p:cNvPr id="2" name="Picture 1">
            <a:extLst>
              <a:ext uri="{FF2B5EF4-FFF2-40B4-BE49-F238E27FC236}">
                <a16:creationId xmlns:a16="http://schemas.microsoft.com/office/drawing/2014/main" id="{F0E0FB17-D425-E3CB-B8BB-F7646DE9631D}"/>
              </a:ext>
            </a:extLst>
          </p:cNvPr>
          <p:cNvPicPr>
            <a:picLocks noChangeAspect="1"/>
          </p:cNvPicPr>
          <p:nvPr/>
        </p:nvPicPr>
        <p:blipFill>
          <a:blip r:embed="rId4"/>
          <a:stretch>
            <a:fillRect/>
          </a:stretch>
        </p:blipFill>
        <p:spPr>
          <a:xfrm>
            <a:off x="0" y="1436"/>
            <a:ext cx="12192000" cy="1097280"/>
          </a:xfrm>
          <a:prstGeom prst="rect">
            <a:avLst/>
          </a:prstGeom>
        </p:spPr>
      </p:pic>
      <p:graphicFrame>
        <p:nvGraphicFramePr>
          <p:cNvPr id="3" name="Table 3">
            <a:extLst>
              <a:ext uri="{FF2B5EF4-FFF2-40B4-BE49-F238E27FC236}">
                <a16:creationId xmlns:a16="http://schemas.microsoft.com/office/drawing/2014/main" id="{67B463D4-FF56-7D98-3DE1-2981E3EC4C9B}"/>
              </a:ext>
            </a:extLst>
          </p:cNvPr>
          <p:cNvGraphicFramePr>
            <a:graphicFrameLocks noGrp="1"/>
          </p:cNvGraphicFramePr>
          <p:nvPr>
            <p:extLst>
              <p:ext uri="{D42A27DB-BD31-4B8C-83A1-F6EECF244321}">
                <p14:modId xmlns:p14="http://schemas.microsoft.com/office/powerpoint/2010/main" val="3381010850"/>
              </p:ext>
            </p:extLst>
          </p:nvPr>
        </p:nvGraphicFramePr>
        <p:xfrm>
          <a:off x="394197" y="1806880"/>
          <a:ext cx="11403605" cy="3861746"/>
        </p:xfrm>
        <a:graphic>
          <a:graphicData uri="http://schemas.openxmlformats.org/drawingml/2006/table">
            <a:tbl>
              <a:tblPr firstRow="1" bandRow="1">
                <a:effectLst>
                  <a:innerShdw blurRad="114300">
                    <a:prstClr val="black"/>
                  </a:innerShdw>
                </a:effectLst>
                <a:tableStyleId>{5C22544A-7EE6-4342-B048-85BDC9FD1C3A}</a:tableStyleId>
              </a:tblPr>
              <a:tblGrid>
                <a:gridCol w="3511829">
                  <a:extLst>
                    <a:ext uri="{9D8B030D-6E8A-4147-A177-3AD203B41FA5}">
                      <a16:colId xmlns:a16="http://schemas.microsoft.com/office/drawing/2014/main" val="2172819394"/>
                    </a:ext>
                  </a:extLst>
                </a:gridCol>
                <a:gridCol w="7891776">
                  <a:extLst>
                    <a:ext uri="{9D8B030D-6E8A-4147-A177-3AD203B41FA5}">
                      <a16:colId xmlns:a16="http://schemas.microsoft.com/office/drawing/2014/main" val="2580524036"/>
                    </a:ext>
                  </a:extLst>
                </a:gridCol>
              </a:tblGrid>
              <a:tr h="399007">
                <a:tc>
                  <a:txBody>
                    <a:bodyPr/>
                    <a:lstStyle/>
                    <a:p>
                      <a:pPr algn="ctr"/>
                      <a:r>
                        <a:rPr lang="en-US" sz="1600" dirty="0">
                          <a:solidFill>
                            <a:schemeClr val="tx1"/>
                          </a:solidFill>
                        </a:rPr>
                        <a:t>FALL 2021</a:t>
                      </a:r>
                      <a:endParaRPr lang="en-CA" sz="16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9CE8"/>
                    </a:solidFill>
                  </a:tcPr>
                </a:tc>
                <a:tc>
                  <a:txBody>
                    <a:bodyPr/>
                    <a:lstStyle/>
                    <a:p>
                      <a:pPr algn="ctr"/>
                      <a:r>
                        <a:rPr lang="en-US" sz="1600" dirty="0">
                          <a:solidFill>
                            <a:schemeClr val="tx1"/>
                          </a:solidFill>
                        </a:rPr>
                        <a:t>SUMMER / FALL 2022</a:t>
                      </a:r>
                      <a:endParaRPr lang="en-CA" sz="16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9CE8"/>
                    </a:solidFill>
                  </a:tcPr>
                </a:tc>
                <a:extLst>
                  <a:ext uri="{0D108BD9-81ED-4DB2-BD59-A6C34878D82A}">
                    <a16:rowId xmlns:a16="http://schemas.microsoft.com/office/drawing/2014/main" val="2091655045"/>
                  </a:ext>
                </a:extLst>
              </a:tr>
              <a:tr h="3462739">
                <a:tc>
                  <a:txBody>
                    <a:bodyPr/>
                    <a:lstStyle/>
                    <a:p>
                      <a:r>
                        <a:rPr lang="en-US" sz="1400" b="1" dirty="0"/>
                        <a:t>PHASE 1:</a:t>
                      </a:r>
                    </a:p>
                    <a:p>
                      <a:r>
                        <a:rPr lang="en-US" sz="1400" b="1" dirty="0"/>
                        <a:t>IDENTIFY PROBLEM OR OPPORTUNITY</a:t>
                      </a:r>
                    </a:p>
                    <a:p>
                      <a:pPr marL="285750" indent="-285750">
                        <a:buFont typeface="Arial" panose="020B0604020202020204" pitchFamily="34" charset="0"/>
                        <a:buChar char="•"/>
                      </a:pPr>
                      <a:r>
                        <a:rPr lang="en-US" sz="1400" b="0" dirty="0"/>
                        <a:t>Development of statement of the problem or opportunity being addressed</a:t>
                      </a:r>
                    </a:p>
                    <a:p>
                      <a:pPr marL="285750" indent="-285750">
                        <a:buFont typeface="Arial" panose="020B0604020202020204" pitchFamily="34" charset="0"/>
                        <a:buChar char="•"/>
                      </a:pPr>
                      <a:r>
                        <a:rPr lang="en-CA" sz="1400" b="0" dirty="0"/>
                        <a:t>Notice of Study Commencement sent out to Stakeholders</a:t>
                      </a:r>
                    </a:p>
                    <a:p>
                      <a:pPr marL="285750" indent="-285750">
                        <a:buFont typeface="Arial" panose="020B0604020202020204" pitchFamily="34" charset="0"/>
                        <a:buChar char="•"/>
                      </a:pPr>
                      <a:r>
                        <a:rPr lang="en-CA" sz="1400" b="0" dirty="0"/>
                        <a:t>Development of Clear statement of the problem or opportunity being addressed</a:t>
                      </a:r>
                    </a:p>
                  </a:txBody>
                  <a:tcPr marL="180000" marR="180000" marT="180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PHASE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IDENTIFY &amp; EVALUATE ALTERNATIVE SOLUTIONS</a:t>
                      </a:r>
                      <a:endParaRPr kumimoji="0" lang="en-CA" sz="1400" b="1"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r>
                        <a:rPr lang="en-CA" sz="1400" b="0" dirty="0"/>
                        <a:t>Identification of alternative solutions to the problem</a:t>
                      </a:r>
                    </a:p>
                    <a:p>
                      <a:pPr marL="285750" indent="-285750">
                        <a:buFont typeface="Arial" panose="020B0604020202020204" pitchFamily="34" charset="0"/>
                        <a:buChar char="•"/>
                      </a:pPr>
                      <a:r>
                        <a:rPr lang="en-CA" sz="1400" b="0" dirty="0"/>
                        <a:t>Confirm EA Schedule</a:t>
                      </a:r>
                    </a:p>
                    <a:p>
                      <a:pPr marL="285750" indent="-285750">
                        <a:buFont typeface="Arial" panose="020B0604020202020204" pitchFamily="34" charset="0"/>
                        <a:buChar char="•"/>
                      </a:pPr>
                      <a:r>
                        <a:rPr lang="en-CA" sz="1400" b="0" dirty="0"/>
                        <a:t>Prepare a general inventory of the natural, social and economic environment</a:t>
                      </a:r>
                    </a:p>
                    <a:p>
                      <a:pPr marL="285750" indent="-285750">
                        <a:buFont typeface="Arial" panose="020B0604020202020204" pitchFamily="34" charset="0"/>
                        <a:buChar char="•"/>
                      </a:pPr>
                      <a:r>
                        <a:rPr lang="en-CA" sz="1400" b="0" dirty="0"/>
                        <a:t>Identification of the net positive and negative impacts each alternative solution will have and identify mitigating measures</a:t>
                      </a:r>
                    </a:p>
                    <a:p>
                      <a:pPr marL="285750" indent="-285750">
                        <a:buFont typeface="Arial" panose="020B0604020202020204" pitchFamily="34" charset="0"/>
                        <a:buChar char="•"/>
                      </a:pPr>
                      <a:r>
                        <a:rPr lang="en-CA" sz="1400" b="0" dirty="0"/>
                        <a:t>Evaluation of all reasonable alternatives</a:t>
                      </a:r>
                    </a:p>
                    <a:p>
                      <a:pPr marL="285750" indent="-285750">
                        <a:buFont typeface="Arial" panose="020B0604020202020204" pitchFamily="34" charset="0"/>
                        <a:buChar char="•"/>
                      </a:pPr>
                      <a:r>
                        <a:rPr lang="en-CA" sz="1400" b="0" dirty="0"/>
                        <a:t>Consultation with review agencies and stakeholders</a:t>
                      </a:r>
                    </a:p>
                    <a:p>
                      <a:pPr marL="285750" indent="-285750">
                        <a:buFont typeface="Arial" panose="020B0604020202020204" pitchFamily="34" charset="0"/>
                        <a:buChar char="•"/>
                      </a:pPr>
                      <a:r>
                        <a:rPr lang="en-CA" sz="1400" b="0" dirty="0"/>
                        <a:t>Selection of the preferred solution</a:t>
                      </a:r>
                    </a:p>
                    <a:p>
                      <a:pPr marL="285750" indent="-285750">
                        <a:buFont typeface="Arial" panose="020B0604020202020204" pitchFamily="34" charset="0"/>
                        <a:buChar char="•"/>
                      </a:pPr>
                      <a:r>
                        <a:rPr lang="en-CA" sz="1400" b="0" dirty="0"/>
                        <a:t>Notice of Completion</a:t>
                      </a:r>
                    </a:p>
                    <a:p>
                      <a:pPr marL="285750" indent="-285750">
                        <a:buFont typeface="Arial" panose="020B0604020202020204" pitchFamily="34" charset="0"/>
                        <a:buChar char="•"/>
                      </a:pPr>
                      <a:r>
                        <a:rPr lang="en-CA" sz="1400" b="0" dirty="0"/>
                        <a:t>Finalization of the project file and 30-day review period</a:t>
                      </a:r>
                    </a:p>
                    <a:p>
                      <a:pPr marL="285750" indent="-285750">
                        <a:buFont typeface="Arial" panose="020B0604020202020204" pitchFamily="34" charset="0"/>
                        <a:buChar char="•"/>
                      </a:pPr>
                      <a:endParaRPr lang="en-CA" sz="1400" b="0" dirty="0"/>
                    </a:p>
                  </a:txBody>
                  <a:tcPr marL="180000" marR="180000" marT="1800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BA97D5"/>
                    </a:solidFill>
                  </a:tcPr>
                </a:tc>
                <a:extLst>
                  <a:ext uri="{0D108BD9-81ED-4DB2-BD59-A6C34878D82A}">
                    <a16:rowId xmlns:a16="http://schemas.microsoft.com/office/drawing/2014/main" val="1753813804"/>
                  </a:ext>
                </a:extLst>
              </a:tr>
            </a:tbl>
          </a:graphicData>
        </a:graphic>
      </p:graphicFrame>
      <p:sp>
        <p:nvSpPr>
          <p:cNvPr id="5" name="TextBox 4">
            <a:extLst>
              <a:ext uri="{FF2B5EF4-FFF2-40B4-BE49-F238E27FC236}">
                <a16:creationId xmlns:a16="http://schemas.microsoft.com/office/drawing/2014/main" id="{46827072-F2FE-B8E1-A7DB-9686D8928453}"/>
              </a:ext>
            </a:extLst>
          </p:cNvPr>
          <p:cNvSpPr txBox="1"/>
          <p:nvPr/>
        </p:nvSpPr>
        <p:spPr>
          <a:xfrm>
            <a:off x="1825471" y="5080520"/>
            <a:ext cx="1580225" cy="369332"/>
          </a:xfrm>
          <a:prstGeom prst="rect">
            <a:avLst/>
          </a:prstGeom>
          <a:noFill/>
        </p:spPr>
        <p:txBody>
          <a:bodyPr wrap="square" rtlCol="0">
            <a:spAutoFit/>
          </a:bodyPr>
          <a:lstStyle/>
          <a:p>
            <a:r>
              <a:rPr lang="en-US" dirty="0"/>
              <a:t>WE ARE HERE</a:t>
            </a:r>
            <a:endParaRPr lang="en-CA" dirty="0"/>
          </a:p>
        </p:txBody>
      </p:sp>
      <p:sp>
        <p:nvSpPr>
          <p:cNvPr id="8" name="Arrow: Right 7">
            <a:extLst>
              <a:ext uri="{FF2B5EF4-FFF2-40B4-BE49-F238E27FC236}">
                <a16:creationId xmlns:a16="http://schemas.microsoft.com/office/drawing/2014/main" id="{970B315B-B6A2-F84C-7C17-A92F73A3D866}"/>
              </a:ext>
            </a:extLst>
          </p:cNvPr>
          <p:cNvSpPr/>
          <p:nvPr/>
        </p:nvSpPr>
        <p:spPr>
          <a:xfrm>
            <a:off x="3531532" y="4932273"/>
            <a:ext cx="612559" cy="66582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025457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31096-EBF5-921A-0D06-73BBCC3901E0}"/>
              </a:ext>
            </a:extLst>
          </p:cNvPr>
          <p:cNvSpPr/>
          <p:nvPr/>
        </p:nvSpPr>
        <p:spPr>
          <a:xfrm>
            <a:off x="0" y="5770880"/>
            <a:ext cx="12192000" cy="108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Logo&#10;&#10;Description automatically generated">
            <a:extLst>
              <a:ext uri="{FF2B5EF4-FFF2-40B4-BE49-F238E27FC236}">
                <a16:creationId xmlns:a16="http://schemas.microsoft.com/office/drawing/2014/main" id="{0A04674E-F40D-0E30-725F-EA229A4B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9" y="5793939"/>
            <a:ext cx="5080000" cy="127000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E19FC889-1875-4A20-57FE-3EE7F010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848" y="5730460"/>
            <a:ext cx="1357312" cy="1127540"/>
          </a:xfrm>
          <a:prstGeom prst="rect">
            <a:avLst/>
          </a:prstGeom>
        </p:spPr>
      </p:pic>
      <p:sp>
        <p:nvSpPr>
          <p:cNvPr id="26" name="Slide Number Placeholder 25">
            <a:extLst>
              <a:ext uri="{FF2B5EF4-FFF2-40B4-BE49-F238E27FC236}">
                <a16:creationId xmlns:a16="http://schemas.microsoft.com/office/drawing/2014/main" id="{21C4FB88-2B1F-379D-97D2-2BEAB68DE77C}"/>
              </a:ext>
            </a:extLst>
          </p:cNvPr>
          <p:cNvSpPr>
            <a:spLocks noGrp="1"/>
          </p:cNvSpPr>
          <p:nvPr>
            <p:ph type="sldNum" sz="quarter" idx="12"/>
          </p:nvPr>
        </p:nvSpPr>
        <p:spPr>
          <a:xfrm>
            <a:off x="10932160" y="6103462"/>
            <a:ext cx="1188244" cy="838518"/>
          </a:xfrm>
        </p:spPr>
        <p:txBody>
          <a:bodyPr/>
          <a:lstStyle/>
          <a:p>
            <a:fld id="{34701503-B0C3-4604-B9EA-7CEBEC3ABF83}" type="slidenum">
              <a:rPr lang="en-CA" sz="5400" smtClean="0"/>
              <a:t>9</a:t>
            </a:fld>
            <a:endParaRPr lang="en-CA" sz="5400" dirty="0"/>
          </a:p>
        </p:txBody>
      </p:sp>
      <p:sp>
        <p:nvSpPr>
          <p:cNvPr id="6" name="TextBox 5">
            <a:extLst>
              <a:ext uri="{FF2B5EF4-FFF2-40B4-BE49-F238E27FC236}">
                <a16:creationId xmlns:a16="http://schemas.microsoft.com/office/drawing/2014/main" id="{AC589C53-1789-D7A5-1B30-B816FF16AE84}"/>
              </a:ext>
            </a:extLst>
          </p:cNvPr>
          <p:cNvSpPr txBox="1"/>
          <p:nvPr/>
        </p:nvSpPr>
        <p:spPr>
          <a:xfrm>
            <a:off x="170939" y="1098716"/>
            <a:ext cx="9772052" cy="646331"/>
          </a:xfrm>
          <a:prstGeom prst="rect">
            <a:avLst/>
          </a:prstGeom>
          <a:noFill/>
        </p:spPr>
        <p:txBody>
          <a:bodyPr wrap="square" rtlCol="0">
            <a:spAutoFit/>
          </a:bodyPr>
          <a:lstStyle/>
          <a:p>
            <a:r>
              <a:rPr lang="en-US" sz="3600" b="1" dirty="0"/>
              <a:t>Existing Conditions / Concerns</a:t>
            </a:r>
            <a:endParaRPr lang="en-CA" sz="3600" b="1" dirty="0"/>
          </a:p>
        </p:txBody>
      </p:sp>
      <p:pic>
        <p:nvPicPr>
          <p:cNvPr id="2" name="Picture 1">
            <a:extLst>
              <a:ext uri="{FF2B5EF4-FFF2-40B4-BE49-F238E27FC236}">
                <a16:creationId xmlns:a16="http://schemas.microsoft.com/office/drawing/2014/main" id="{F0E0FB17-D425-E3CB-B8BB-F7646DE9631D}"/>
              </a:ext>
            </a:extLst>
          </p:cNvPr>
          <p:cNvPicPr>
            <a:picLocks noChangeAspect="1"/>
          </p:cNvPicPr>
          <p:nvPr/>
        </p:nvPicPr>
        <p:blipFill>
          <a:blip r:embed="rId4"/>
          <a:stretch>
            <a:fillRect/>
          </a:stretch>
        </p:blipFill>
        <p:spPr>
          <a:xfrm>
            <a:off x="0" y="1436"/>
            <a:ext cx="12192000" cy="1097280"/>
          </a:xfrm>
          <a:prstGeom prst="rect">
            <a:avLst/>
          </a:prstGeom>
        </p:spPr>
      </p:pic>
      <p:sp>
        <p:nvSpPr>
          <p:cNvPr id="11" name="TextBox 10">
            <a:extLst>
              <a:ext uri="{FF2B5EF4-FFF2-40B4-BE49-F238E27FC236}">
                <a16:creationId xmlns:a16="http://schemas.microsoft.com/office/drawing/2014/main" id="{0EB607C3-2DE1-2386-FFFE-86047A1ABE76}"/>
              </a:ext>
            </a:extLst>
          </p:cNvPr>
          <p:cNvSpPr txBox="1"/>
          <p:nvPr/>
        </p:nvSpPr>
        <p:spPr>
          <a:xfrm>
            <a:off x="170939" y="4465014"/>
            <a:ext cx="1160197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F497D"/>
                </a:solidFill>
                <a:latin typeface="Tahoma" panose="020B0604030504040204" pitchFamily="34" charset="0"/>
              </a:rPr>
              <a:t>This project aims to improve the quality, life cycle, and reliability of the roadway and bridge by ensuring structural pavement adequacy that meets today’s engineering standards and by providing a safe road corridor for all users including motorists, cyclists and pedestrians.</a:t>
            </a:r>
          </a:p>
        </p:txBody>
      </p:sp>
      <p:sp>
        <p:nvSpPr>
          <p:cNvPr id="12" name="TextBox 11">
            <a:extLst>
              <a:ext uri="{FF2B5EF4-FFF2-40B4-BE49-F238E27FC236}">
                <a16:creationId xmlns:a16="http://schemas.microsoft.com/office/drawing/2014/main" id="{3C0D6CE2-D9A4-B3A6-F7CF-1AD1CAC48BB0}"/>
              </a:ext>
            </a:extLst>
          </p:cNvPr>
          <p:cNvSpPr txBox="1"/>
          <p:nvPr/>
        </p:nvSpPr>
        <p:spPr>
          <a:xfrm>
            <a:off x="295013" y="1686252"/>
            <a:ext cx="11601974"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F497D"/>
                </a:solidFill>
                <a:latin typeface="Tahoma" panose="020B0604030504040204" pitchFamily="34" charset="0"/>
              </a:rPr>
              <a:t>Deteriorating Road Surface</a:t>
            </a:r>
          </a:p>
          <a:p>
            <a:pPr marL="285750" indent="-285750">
              <a:buFont typeface="Arial" panose="020B0604020202020204" pitchFamily="34" charset="0"/>
              <a:buChar char="•"/>
            </a:pPr>
            <a:r>
              <a:rPr lang="en-US" dirty="0">
                <a:solidFill>
                  <a:srgbClr val="1F497D"/>
                </a:solidFill>
                <a:latin typeface="Tahoma" panose="020B0604030504040204" pitchFamily="34" charset="0"/>
              </a:rPr>
              <a:t>Bridge approaching the end of its life cycle</a:t>
            </a:r>
          </a:p>
          <a:p>
            <a:pPr marL="285750" indent="-285750">
              <a:buFont typeface="Arial" panose="020B0604020202020204" pitchFamily="34" charset="0"/>
              <a:buChar char="•"/>
            </a:pPr>
            <a:r>
              <a:rPr lang="en-US" dirty="0">
                <a:solidFill>
                  <a:srgbClr val="1F497D"/>
                </a:solidFill>
                <a:latin typeface="Tahoma" panose="020B0604030504040204" pitchFamily="34" charset="0"/>
              </a:rPr>
              <a:t>Narrow Right of Way (ROW) constraining reconstruction options</a:t>
            </a:r>
          </a:p>
          <a:p>
            <a:pPr marL="285750" indent="-285750">
              <a:buFont typeface="Arial" panose="020B0604020202020204" pitchFamily="34" charset="0"/>
              <a:buChar char="•"/>
            </a:pPr>
            <a:r>
              <a:rPr lang="en-US" dirty="0">
                <a:solidFill>
                  <a:srgbClr val="1F497D"/>
                </a:solidFill>
                <a:latin typeface="Tahoma" panose="020B0604030504040204" pitchFamily="34" charset="0"/>
              </a:rPr>
              <a:t>Sightline concerns at the rail crossing</a:t>
            </a:r>
          </a:p>
          <a:p>
            <a:pPr marL="285750" indent="-285750">
              <a:buFont typeface="Arial" panose="020B0604020202020204" pitchFamily="34" charset="0"/>
              <a:buChar char="•"/>
            </a:pPr>
            <a:r>
              <a:rPr lang="en-US" dirty="0">
                <a:solidFill>
                  <a:srgbClr val="1F497D"/>
                </a:solidFill>
                <a:latin typeface="Tahoma" panose="020B0604030504040204" pitchFamily="34" charset="0"/>
              </a:rPr>
              <a:t>Narrow road provides little space for cyclists and motorists to share the road</a:t>
            </a:r>
          </a:p>
          <a:p>
            <a:pPr marL="285750" indent="-285750">
              <a:buFont typeface="Arial" panose="020B0604020202020204" pitchFamily="34" charset="0"/>
              <a:buChar char="•"/>
            </a:pPr>
            <a:r>
              <a:rPr lang="en-US" dirty="0">
                <a:solidFill>
                  <a:srgbClr val="1F497D"/>
                </a:solidFill>
                <a:latin typeface="Tahoma" panose="020B0604030504040204" pitchFamily="34" charset="0"/>
              </a:rPr>
              <a:t>Unprotected utility poles within the clear zone</a:t>
            </a:r>
          </a:p>
          <a:p>
            <a:pPr marL="285750" indent="-285750">
              <a:buFont typeface="Arial" panose="020B0604020202020204" pitchFamily="34" charset="0"/>
              <a:buChar char="•"/>
            </a:pPr>
            <a:r>
              <a:rPr lang="en-US" dirty="0">
                <a:solidFill>
                  <a:srgbClr val="1F497D"/>
                </a:solidFill>
                <a:latin typeface="Tahoma" panose="020B0604030504040204" pitchFamily="34" charset="0"/>
              </a:rPr>
              <a:t>Inadequate storm drainage facilities</a:t>
            </a:r>
          </a:p>
          <a:p>
            <a:pPr marL="285750" indent="-285750">
              <a:buFont typeface="Arial" panose="020B0604020202020204" pitchFamily="34" charset="0"/>
              <a:buChar char="•"/>
            </a:pPr>
            <a:endParaRPr lang="en-US" dirty="0">
              <a:solidFill>
                <a:srgbClr val="1F497D"/>
              </a:solidFill>
              <a:latin typeface="Tahoma" panose="020B0604030504040204" pitchFamily="34" charset="0"/>
            </a:endParaRPr>
          </a:p>
        </p:txBody>
      </p:sp>
      <p:sp>
        <p:nvSpPr>
          <p:cNvPr id="15" name="TextBox 14">
            <a:extLst>
              <a:ext uri="{FF2B5EF4-FFF2-40B4-BE49-F238E27FC236}">
                <a16:creationId xmlns:a16="http://schemas.microsoft.com/office/drawing/2014/main" id="{D3FACEFB-18F5-8F54-BBC3-5BC1C25699BD}"/>
              </a:ext>
            </a:extLst>
          </p:cNvPr>
          <p:cNvSpPr txBox="1"/>
          <p:nvPr/>
        </p:nvSpPr>
        <p:spPr>
          <a:xfrm>
            <a:off x="174189" y="3730781"/>
            <a:ext cx="6232124" cy="646331"/>
          </a:xfrm>
          <a:prstGeom prst="rect">
            <a:avLst/>
          </a:prstGeom>
          <a:noFill/>
        </p:spPr>
        <p:txBody>
          <a:bodyPr wrap="square">
            <a:spAutoFit/>
          </a:bodyPr>
          <a:lstStyle/>
          <a:p>
            <a:r>
              <a:rPr lang="en-US" sz="3600" b="1" dirty="0"/>
              <a:t>Problem Statement</a:t>
            </a:r>
            <a:endParaRPr lang="en-CA" sz="3600" b="1" dirty="0"/>
          </a:p>
        </p:txBody>
      </p:sp>
    </p:spTree>
    <p:extLst>
      <p:ext uri="{BB962C8B-B14F-4D97-AF65-F5344CB8AC3E}">
        <p14:creationId xmlns:p14="http://schemas.microsoft.com/office/powerpoint/2010/main" val="4133462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CA64B0C74EB0408483114E988FF6A7" ma:contentTypeVersion="4" ma:contentTypeDescription="Create a new document." ma:contentTypeScope="" ma:versionID="f0e21612f7698b41da487a50fd698f52">
  <xsd:schema xmlns:xsd="http://www.w3.org/2001/XMLSchema" xmlns:xs="http://www.w3.org/2001/XMLSchema" xmlns:p="http://schemas.microsoft.com/office/2006/metadata/properties" xmlns:ns3="352c105d-3cde-4e5f-b067-68b0a832cc99" targetNamespace="http://schemas.microsoft.com/office/2006/metadata/properties" ma:root="true" ma:fieldsID="a1354ffbb80f79ccfa2ca391a8cbd521" ns3:_="">
    <xsd:import namespace="352c105d-3cde-4e5f-b067-68b0a832cc9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c105d-3cde-4e5f-b067-68b0a832cc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221AB9-693C-447A-9B37-F7387BA5FC04}">
  <ds:schemaRefs>
    <ds:schemaRef ds:uri="http://purl.org/dc/elements/1.1/"/>
    <ds:schemaRef ds:uri="http://schemas.microsoft.com/office/2006/metadata/properties"/>
    <ds:schemaRef ds:uri="http://schemas.microsoft.com/office/infopath/2007/PartnerControls"/>
    <ds:schemaRef ds:uri="http://purl.org/dc/dcmitype/"/>
    <ds:schemaRef ds:uri="http://www.w3.org/XML/1998/namespace"/>
    <ds:schemaRef ds:uri="http://schemas.microsoft.com/office/2006/documentManagement/types"/>
    <ds:schemaRef ds:uri="http://purl.org/dc/terms/"/>
    <ds:schemaRef ds:uri="http://schemas.openxmlformats.org/package/2006/metadata/core-properties"/>
    <ds:schemaRef ds:uri="352c105d-3cde-4e5f-b067-68b0a832cc99"/>
  </ds:schemaRefs>
</ds:datastoreItem>
</file>

<file path=customXml/itemProps2.xml><?xml version="1.0" encoding="utf-8"?>
<ds:datastoreItem xmlns:ds="http://schemas.openxmlformats.org/officeDocument/2006/customXml" ds:itemID="{9C6B5AFE-AE86-4C42-A322-497D82A8D96B}">
  <ds:schemaRefs>
    <ds:schemaRef ds:uri="http://schemas.microsoft.com/sharepoint/v3/contenttype/forms"/>
  </ds:schemaRefs>
</ds:datastoreItem>
</file>

<file path=customXml/itemProps3.xml><?xml version="1.0" encoding="utf-8"?>
<ds:datastoreItem xmlns:ds="http://schemas.openxmlformats.org/officeDocument/2006/customXml" ds:itemID="{E4CAB3F0-FC34-4E44-A9F9-4FA8218AA7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2c105d-3cde-4e5f-b067-68b0a832cc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1026</TotalTime>
  <Words>2046</Words>
  <Application>Microsoft Office PowerPoint</Application>
  <PresentationFormat>Widescreen</PresentationFormat>
  <Paragraphs>338</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Black</vt:lpstr>
      <vt:lpstr>Calibri</vt:lpstr>
      <vt:lpstr>Calibri Light</vt:lpstr>
      <vt:lpstr>Symbol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Kozub</dc:creator>
  <cp:lastModifiedBy>Scott Kozub</cp:lastModifiedBy>
  <cp:revision>29</cp:revision>
  <dcterms:created xsi:type="dcterms:W3CDTF">2022-05-24T19:59:40Z</dcterms:created>
  <dcterms:modified xsi:type="dcterms:W3CDTF">2022-06-01T13:10:43Z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0x01010014CA64B0C74EB0408483114E988FF6A7</vt:lpwstr>
  </property>
</Properties>
</file>